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6"/>
  </p:notesMasterIdLst>
  <p:sldIdLst>
    <p:sldId id="256" r:id="rId2"/>
    <p:sldId id="259" r:id="rId3"/>
    <p:sldId id="258" r:id="rId4"/>
    <p:sldId id="266" r:id="rId5"/>
    <p:sldId id="257" r:id="rId6"/>
    <p:sldId id="261" r:id="rId7"/>
    <p:sldId id="260" r:id="rId8"/>
    <p:sldId id="262" r:id="rId9"/>
    <p:sldId id="272" r:id="rId10"/>
    <p:sldId id="267" r:id="rId11"/>
    <p:sldId id="268" r:id="rId12"/>
    <p:sldId id="263" r:id="rId13"/>
    <p:sldId id="264" r:id="rId14"/>
    <p:sldId id="265" r:id="rId15"/>
    <p:sldId id="269" r:id="rId16"/>
    <p:sldId id="270" r:id="rId17"/>
    <p:sldId id="271" r:id="rId18"/>
    <p:sldId id="379" r:id="rId19"/>
    <p:sldId id="380" r:id="rId20"/>
    <p:sldId id="381" r:id="rId21"/>
    <p:sldId id="382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74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75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76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77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83" r:id="rId124"/>
    <p:sldId id="384" r:id="rId1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ale articulation" id="{BFF74EA6-A7AE-43D8-AD27-ECFC55786DAA}">
          <p14:sldIdLst>
            <p14:sldId id="256"/>
            <p14:sldId id="259"/>
            <p14:sldId id="258"/>
            <p14:sldId id="266"/>
            <p14:sldId id="257"/>
            <p14:sldId id="261"/>
            <p14:sldId id="260"/>
            <p14:sldId id="262"/>
            <p14:sldId id="272"/>
            <p14:sldId id="267"/>
            <p14:sldId id="268"/>
            <p14:sldId id="263"/>
            <p14:sldId id="264"/>
            <p14:sldId id="265"/>
            <p14:sldId id="269"/>
            <p14:sldId id="270"/>
            <p14:sldId id="271"/>
            <p14:sldId id="379"/>
            <p14:sldId id="380"/>
            <p14:sldId id="381"/>
            <p14:sldId id="382"/>
            <p14:sldId id="273"/>
          </p14:sldIdLst>
        </p14:section>
        <p14:section name="Exercise 1, R=100m ensemble form" id="{7DD2A5A7-5A30-4441-A0A8-5CA5FA5A1972}">
          <p14:sldIdLst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  <p14:section name="Exercise 2, R=300m neighbourhood form" id="{74414472-D6D6-4BCD-A049-C62965F50730}">
          <p14:sldIdLst>
            <p14:sldId id="285"/>
            <p14:sldId id="286"/>
            <p14:sldId id="287"/>
            <p14:sldId id="288"/>
            <p14:sldId id="289"/>
            <p14:sldId id="290"/>
            <p14:sldId id="291"/>
            <p14:sldId id="374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75"/>
          </p14:sldIdLst>
        </p14:section>
        <p14:section name="Exercise 3, R=1km district" id="{4B366A3C-392F-433A-8C32-AFFFB9034515}">
          <p14:sldIdLst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Exercise 4, R=3km town, city" id="{72026AC0-3013-4A82-9B4A-13556EBBD70F}">
          <p14:sldIdLst>
            <p14:sldId id="324"/>
            <p14:sldId id="376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Exercise 5, R=10km conurbation" id="{70B5A0D9-AAF8-449F-ABD8-F3DEB4E817ED}">
          <p14:sldIdLst>
            <p14:sldId id="334"/>
            <p14:sldId id="335"/>
            <p14:sldId id="336"/>
            <p14:sldId id="337"/>
          </p14:sldIdLst>
        </p14:section>
        <p14:section name="Exercise 6, R=30km urban region" id="{DDADD770-EE97-4966-B531-DD8398325ABC}">
          <p14:sldIdLst>
            <p14:sldId id="338"/>
            <p14:sldId id="339"/>
            <p14:sldId id="340"/>
            <p14:sldId id="341"/>
            <p14:sldId id="342"/>
            <p14:sldId id="343"/>
            <p14:sldId id="344"/>
          </p14:sldIdLst>
        </p14:section>
        <p14:section name="Exercise 7, R=10km Rīga conurbation" id="{96BE47B5-C935-4213-AF9E-195D309E4184}">
          <p14:sldIdLst>
            <p14:sldId id="345"/>
            <p14:sldId id="377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</p14:sldIdLst>
        </p14:section>
        <p14:section name="Exercise 8, R=3km Rīga city" id="{2E445F8E-924A-43D6-953F-08B3A52BDDA5}">
          <p14:sldIdLst>
            <p14:sldId id="361"/>
            <p14:sldId id="362"/>
            <p14:sldId id="363"/>
          </p14:sldIdLst>
        </p14:section>
        <p14:section name="Exercise 9, R=1km Rīga district" id="{B54CE997-E66E-4693-B4CF-5F9B5B892F98}">
          <p14:sldIdLst>
            <p14:sldId id="364"/>
            <p14:sldId id="365"/>
            <p14:sldId id="366"/>
          </p14:sldIdLst>
        </p14:section>
        <p14:section name="Exercise 10, R=0,3km Rīga neigbourhoods" id="{77EA2311-5C45-4A64-8633-A93761122E7E}">
          <p14:sldIdLst>
            <p14:sldId id="367"/>
            <p14:sldId id="368"/>
            <p14:sldId id="369"/>
          </p14:sldIdLst>
        </p14:section>
        <p14:section name="Exercise 11, R=0,1km Rīga ensemble" id="{7AF74469-501A-41D6-8709-5A7C4303E0BD}">
          <p14:sldIdLst>
            <p14:sldId id="370"/>
            <p14:sldId id="371"/>
            <p14:sldId id="372"/>
            <p14:sldId id="373"/>
            <p14:sldId id="383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57" autoAdjust="0"/>
    <p:restoredTop sz="94511" autoAdjust="0"/>
  </p:normalViewPr>
  <p:slideViewPr>
    <p:cSldViewPr>
      <p:cViewPr varScale="1">
        <p:scale>
          <a:sx n="59" d="100"/>
          <a:sy n="59" d="100"/>
        </p:scale>
        <p:origin x="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BBDAC-4427-4BF8-8663-364186248895}" type="datetimeFigureOut">
              <a:rPr lang="en-GB" smtClean="0"/>
              <a:t>30/10/2014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D2FB7-36A7-41CA-B57D-25C2C32D180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4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</a:rPr>
              <a:t>Fig. 19 grid measure of 30x30m.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</a:rPr>
              <a:t>excessive surface of public pavement (here 76%!),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</a:rPr>
              <a:t>leaving relatively little for sale (here maximally 22%) paying for that public space.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</a:rPr>
              <a:t>Fig. 20 30x60m W-E mirroring</a:t>
            </a: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W-E mirroring elongates the urban island reducing public pavement (here into 67%).</a:t>
            </a: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The gained surface:</a:t>
            </a:r>
            <a:r>
              <a:rPr lang="en-GB" sz="1200" baseline="0" dirty="0" smtClean="0">
                <a:effectLst/>
              </a:rPr>
              <a:t> </a:t>
            </a:r>
            <a:r>
              <a:rPr lang="en-GB" sz="1200" dirty="0" smtClean="0">
                <a:effectLst/>
              </a:rPr>
              <a:t>a green margin of 9m drawn East and 2.50m drawn South: </a:t>
            </a: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one side with parking places is enough to reach more than 1 parking place per dwelling.</a:t>
            </a:r>
            <a:endParaRPr lang="nl-NL" sz="1200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The shadow of the N side is best suitable for parking.</a:t>
            </a: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W and E roads are used for entrance to houses at both sides and back gardens get more privacy.</a:t>
            </a:r>
          </a:p>
          <a:p>
            <a:pPr>
              <a:spcAft>
                <a:spcPts val="0"/>
              </a:spcAft>
            </a:pPr>
            <a:r>
              <a:rPr lang="en-GB" sz="1200" dirty="0" smtClean="0">
                <a:effectLst/>
              </a:rPr>
              <a:t>The lots for sale differentiate in morning~ and evening sun lovers.</a:t>
            </a:r>
            <a:endParaRPr lang="nl-NL" sz="1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63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21 60x30m N-S Turning and  multiplying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gardens.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 sides used for parking, forcing cross-parking to reach &gt;1 parking places per dwelling.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path round the back enlarged at the expense of sidewalks to give proper front access to the Southern block.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22 60x30m N-S mirroring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gardens, drawn longer here to get a partly sunny view on the N garden still.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differentiates the lots for sale in size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 a different dwelling type for sun lovers with south gardens and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artistic life style with Northern light rooms such as studios.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14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23 60x30m elongating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sided elongating avoids the path round the back utilizing the side walk, giving back a proper size to the sidewalks N and S.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 gardens are suitable for people who prefer morning sun in the garden and in the sleeping room.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Pavement is still 66%.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 smtClean="0"/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24 60x60m mirroring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Mirroring gives evening people a chance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gardens more privacy.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differentiates use and plantation.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enlargement of the urban island again reduces the amount of pavement, now into 52%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favour of the margins possibly used as green area: 9m East and 5m South.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56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25 60x30m L-shape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perpendicular blocks provide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streetcorners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front entrances in 2 directions.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look and safety by private control of public space on both roads involved.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solutions for corners, not implemented here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struggle with smaller or no gardens in the corner.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 smtClean="0"/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26 60x60m U-shape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U-shaped allotments with one open side, here avoiding North gardens.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pavement from 66% into 52%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margins of 9m East and 5m South.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gardens go 0.5m around the back now, giving space for ivy-covered side façades avoiding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grafitti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69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27 90x60m Closing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usual allotment type of 90m length, leaving a 9m green margin East to fill the urban grid of multiples by 30m.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Limiting parking places to N and S urges cross parking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 space for sidewalks.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 smtClean="0"/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28 Elongating and adapting 100x60m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elongating to 100m is easy by adding 2 houses West and East.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shortage of parking places then forces parking at all sides.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up cross parking N and S, there is space for 6 extra houses in total.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reduction of pavement is 2% only, but the number of parking places is 1.4 per dwelling.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margin is distributed W and E to make trees possible.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11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multiply the module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100x60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5 times E-W and 3 times N-S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 the mesh width (300mx300m) for neighbourhood roads (30m width of pavement).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modules together surrounded by larger neighbourhood roads requiring extra space.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‘neighbourhood islands’ we call ‘neighbourhood quarters’, because 4 of them make a neighbourhood.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48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633A-A969-49BF-B7FD-A88F54CEBAF2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39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94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79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01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6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4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25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55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59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5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3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23DF5-CB6A-40CE-8641-F870FCDB2A74}" type="datetimeFigureOut">
              <a:rPr lang="nl-NL" smtClean="0"/>
              <a:t>30-10-2014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0904-4A63-451F-AABA-B88A42C08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73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6.png"/><Relationship Id="rId4" Type="http://schemas.openxmlformats.org/officeDocument/2006/relationships/image" Target="../media/image145.wm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8.w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9.bin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1.w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10.bin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54.wmf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11.bin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8.wmf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12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0.wmf"/><Relationship Id="rId5" Type="http://schemas.openxmlformats.org/officeDocument/2006/relationships/oleObject" Target="../embeddings/Microsoft_Excel_97-2003_Worksheet6.xls"/><Relationship Id="rId4" Type="http://schemas.openxmlformats.org/officeDocument/2006/relationships/oleObject" Target="../embeddings/oleObject13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Word_Document1.docx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0.w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7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80927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bg1">
                    <a:lumMod val="50000"/>
                  </a:schemeClr>
                </a:solidFill>
              </a:rPr>
              <a:t>Scale articulation</a:t>
            </a:r>
            <a:endParaRPr lang="nl-NL" sz="8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Prof.dr.ir. Taeke M. de Jong</a:t>
            </a:r>
          </a:p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October 27</a:t>
            </a:r>
            <a:r>
              <a:rPr lang="en-GB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68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99" y="1385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Content diversifies space</a:t>
            </a:r>
            <a:endParaRPr lang="nl-NL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55938" y="1550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NL" alt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072709" y="1628800"/>
            <a:ext cx="6614091" cy="447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1615509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Some values of named variables may serve as legend units.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54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268434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concept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proposal from the computer</a:t>
            </a:r>
          </a:p>
        </p:txBody>
      </p:sp>
      <p:sp>
        <p:nvSpPr>
          <p:cNvPr id="5" name="Rechthoek 4"/>
          <p:cNvSpPr/>
          <p:nvPr/>
        </p:nvSpPr>
        <p:spPr>
          <a:xfrm>
            <a:off x="590550" y="2256257"/>
            <a:ext cx="79629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&lt;as soon as you have added a heading style to each heading in Word, you can automatically insert a list of contents here&gt;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OBJECT OF STUDY AND ITS CONTEXT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 OBJECT OF MY STUDY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object of study has the resolution of a drawing for 2030 on conurbation (R=10km) scale with smallest details on Ensemble(r=100m) level.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PROBABLE FUTURE CONTEXT: FIELD OF PROBLEMS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assumptions about the probable future context of the object of study until 2030 are:</a:t>
            </a:r>
          </a:p>
        </p:txBody>
      </p:sp>
    </p:spTree>
    <p:extLst>
      <p:ext uri="{BB962C8B-B14F-4D97-AF65-F5344CB8AC3E}">
        <p14:creationId xmlns:p14="http://schemas.microsoft.com/office/powerpoint/2010/main" val="29842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914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probable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future context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628651" y="2125266"/>
          <a:ext cx="7886705" cy="3588126"/>
        </p:xfrm>
        <a:graphic>
          <a:graphicData uri="http://schemas.openxmlformats.org/drawingml/2006/table">
            <a:tbl>
              <a:tblPr firstRow="1" firstCol="1" bandRow="1"/>
              <a:tblGrid>
                <a:gridCol w="922121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</a:tblGrid>
              <a:tr h="1360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Future 2030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Global(10000km)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Continental(3000km)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Subcontinental</a:t>
                      </a: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National(300km)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Subnational(100km)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Regional(30km)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Conurbation(10km)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Town(3km)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District(1km)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Neighbourhood(300m)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Ensemble(100m)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Buildingcomplex(30m)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Building(10m)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Buildingsegment(3m)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Buildingpart(1m)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Buildingcomponent(300mm) 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Superelement(100mm)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Element(30mm)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Subelement(10mm)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Supermaterial(3mm)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Material(1mm)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Submaterial(&lt;1mm)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management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culture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technique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ecology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22537" cy="1858218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probable but not desirable future delivers your problem statement </a:t>
            </a:r>
          </a:p>
        </p:txBody>
      </p:sp>
      <p:sp>
        <p:nvSpPr>
          <p:cNvPr id="3" name="Rechthoek 2"/>
          <p:cNvSpPr/>
          <p:nvPr/>
        </p:nvSpPr>
        <p:spPr>
          <a:xfrm>
            <a:off x="628650" y="2355630"/>
            <a:ext cx="7886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far as this future is not desirable it will generate a field of problems.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relevant probable but undesired development (emerging problems) I consider: a less attractive region if population increases without a plan accommodating economic growth.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DESIRED IMPACTS OF MY STUDY: FIELD OF AIMS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study derives its motivation, intention, aims or even programme of requirements from fields indicated by a P in the next table:</a:t>
            </a:r>
          </a:p>
        </p:txBody>
      </p:sp>
    </p:spTree>
    <p:extLst>
      <p:ext uri="{BB962C8B-B14F-4D97-AF65-F5344CB8AC3E}">
        <p14:creationId xmlns:p14="http://schemas.microsoft.com/office/powerpoint/2010/main" val="22461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Desired impacts of </a:t>
            </a: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628651" y="2125266"/>
          <a:ext cx="7886705" cy="3588126"/>
        </p:xfrm>
        <a:graphic>
          <a:graphicData uri="http://schemas.openxmlformats.org/drawingml/2006/table">
            <a:tbl>
              <a:tblPr firstRow="1" firstCol="1" bandRow="1"/>
              <a:tblGrid>
                <a:gridCol w="922121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  <a:gridCol w="302808"/>
              </a:tblGrid>
              <a:tr h="1360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Impacts 2030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Global(10000km)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Continental(3000km)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Subcontinental</a:t>
                      </a: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National(300km)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Subnational(100km)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Regional(30km)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Conurbation(10km)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Town(3km)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District(1km)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Neighbourhood(300m)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Ensemble(100m)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Buildingcomplex(30m)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Building(10m)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Buildingsegment(3m)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Buildingpart(1m)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Buildingcomponent(300mm) 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Superelement(100mm)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Element(30mm)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Subelement(10mm)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Supermaterial(3mm)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Material(1mm)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Submaterial(&lt;1mm)</a:t>
                      </a:r>
                    </a:p>
                  </a:txBody>
                  <a:tcPr marL="51435" marR="5143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management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culture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technique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ecology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0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529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may support </a:t>
            </a: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study?</a:t>
            </a:r>
          </a:p>
        </p:txBody>
      </p:sp>
      <p:sp>
        <p:nvSpPr>
          <p:cNvPr id="3" name="Rechthoek 2"/>
          <p:cNvSpPr/>
          <p:nvPr/>
        </p:nvSpPr>
        <p:spPr>
          <a:xfrm>
            <a:off x="628650" y="2125266"/>
            <a:ext cx="78867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also indicates which actors (problem owners) will be primarily favoured by realising the results of my study:</a:t>
            </a:r>
          </a:p>
          <a:p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actor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layer and level of growing (+) Regional(30km) economy is the economic department of the region.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possibly will support an assignment and a programme of requirements to change undesired developments</a:t>
            </a:r>
            <a:r>
              <a:rPr lang="en-GB" sz="2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52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530"/>
            <a:ext cx="8229600" cy="1282289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design means and abilities, </a:t>
            </a: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proposal</a:t>
            </a:r>
          </a:p>
        </p:txBody>
      </p:sp>
      <p:sp>
        <p:nvSpPr>
          <p:cNvPr id="4" name="Rechthoek 3"/>
          <p:cNvSpPr/>
          <p:nvPr/>
        </p:nvSpPr>
        <p:spPr>
          <a:xfrm>
            <a:off x="628650" y="2125266"/>
            <a:ext cx="788670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 MY DESIGNERLY REFERENCES: FIELD OF MEANS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within a similar context below fascinate me professionally: …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 MY PORTFOLIO AND PERSPECTIVE: FIELD OF ABILITIES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my previous work, next elements are useful for this project.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MY STUDY PROPOSAL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 LOCATION AND OTHER FUTURE CONTEXT FACTORS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object of study has the resolution of a drawing for 2030 on Conurbation(R=10km) scale with smallest details on Ensemble(r=100m) level. The actual object will be located in Latvia.</a:t>
            </a:r>
          </a:p>
          <a:p>
            <a:endParaRPr lang="en-GB" sz="13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268434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programme of requirements,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expected results and time table</a:t>
            </a:r>
          </a:p>
        </p:txBody>
      </p:sp>
      <p:sp>
        <p:nvSpPr>
          <p:cNvPr id="4" name="Rechthoek 3"/>
          <p:cNvSpPr/>
          <p:nvPr/>
        </p:nvSpPr>
        <p:spPr>
          <a:xfrm>
            <a:off x="628650" y="2125267"/>
            <a:ext cx="7886700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2.2 MOTIVATION OR PROGRAMME OF REQUIREMENTS</a:t>
            </a:r>
          </a:p>
          <a:p>
            <a:r>
              <a:rPr lang="en-GB" dirty="0"/>
              <a:t>With regard to my assumptions about the future context (1.2) and referring to the intended impacts (1.3) as a result of this study </a:t>
            </a:r>
          </a:p>
          <a:p>
            <a:r>
              <a:rPr lang="en-GB" dirty="0"/>
              <a:t>Regional(30km) economy usually growing (+) should be supported through the design of efficient economic concentrations. 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2.3 INTENDED RESULTS, CONTRIBUTIONS AND PLANNING</a:t>
            </a:r>
          </a:p>
          <a:p>
            <a:r>
              <a:rPr lang="en-GB" dirty="0"/>
              <a:t>I expect next products of my study: …</a:t>
            </a:r>
          </a:p>
          <a:p>
            <a:r>
              <a:rPr lang="en-GB" dirty="0"/>
              <a:t>It has enough limitations to be realised in next time table: …</a:t>
            </a:r>
          </a:p>
          <a:p>
            <a:r>
              <a:rPr lang="en-GB" dirty="0"/>
              <a:t>&lt;add here a time table&gt;</a:t>
            </a:r>
          </a:p>
          <a:p>
            <a:endParaRPr lang="en-GB" sz="13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Criteria for quality and references</a:t>
            </a:r>
          </a:p>
        </p:txBody>
      </p:sp>
      <p:sp>
        <p:nvSpPr>
          <p:cNvPr id="3" name="Rechthoek 2"/>
          <p:cNvSpPr/>
          <p:nvPr/>
        </p:nvSpPr>
        <p:spPr>
          <a:xfrm>
            <a:off x="628650" y="2207970"/>
            <a:ext cx="78867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ACCOUNTS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 MEETING CRITERIA FOR A STUDY PROPOSAL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study proposal demonstrates: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Affinity with designing.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University latitude.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Concept formation and transferability.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GB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Retrievability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Accumulating capacity.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Methodical accountability and depth.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Ability to be criticised and to criticise.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Convergence and limitation.</a:t>
            </a:r>
            <a:b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REFERENCES</a:t>
            </a:r>
          </a:p>
        </p:txBody>
      </p:sp>
    </p:spTree>
    <p:extLst>
      <p:ext uri="{BB962C8B-B14F-4D97-AF65-F5344CB8AC3E}">
        <p14:creationId xmlns:p14="http://schemas.microsoft.com/office/powerpoint/2010/main" val="3814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0800" y="326"/>
            <a:ext cx="9194800" cy="1268434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 us ask the stakeholders, specialists and future users</a:t>
            </a: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273930"/>
              </p:ext>
            </p:extLst>
          </p:nvPr>
        </p:nvGraphicFramePr>
        <p:xfrm>
          <a:off x="7046019" y="5258992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Packager Shell-object" showAsIcon="1" r:id="rId3" imgW="914400" imgH="806400" progId="Package">
                  <p:embed/>
                </p:oleObj>
              </mc:Choice>
              <mc:Fallback>
                <p:oleObj name="Packager Shell-object" showAsIcon="1" r:id="rId3" imgW="914400" imgH="806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46019" y="5258992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761" y="1931659"/>
            <a:ext cx="4917677" cy="38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 7, R=10km </a:t>
            </a:r>
            <a:r>
              <a:rPr lang="en-GB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Rīga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conurbation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9630"/>
            <a:ext cx="3456384" cy="344604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923928" y="2162467"/>
            <a:ext cx="49152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Compare the mesh-width of roads with the hierarchy of page </a:t>
            </a:r>
            <a:r>
              <a:rPr lang="en-GB" sz="2400" dirty="0" smtClean="0"/>
              <a:t>29.</a:t>
            </a:r>
          </a:p>
          <a:p>
            <a:endParaRPr lang="en-GB" sz="2400" dirty="0"/>
          </a:p>
          <a:p>
            <a:r>
              <a:rPr lang="en-GB" sz="2400" dirty="0" smtClean="0"/>
              <a:t>Indicate </a:t>
            </a:r>
            <a:r>
              <a:rPr lang="en-GB" sz="2400" dirty="0"/>
              <a:t>areas with the number of their lowest  category (1-8</a:t>
            </a:r>
            <a:r>
              <a:rPr lang="en-GB" sz="2400" dirty="0" smtClean="0"/>
              <a:t>).</a:t>
            </a:r>
          </a:p>
          <a:p>
            <a:r>
              <a:rPr lang="en-GB" sz="2400" dirty="0" smtClean="0"/>
              <a:t>Indicate </a:t>
            </a:r>
            <a:r>
              <a:rPr lang="en-GB" sz="2400" dirty="0"/>
              <a:t>missing categories.</a:t>
            </a:r>
          </a:p>
          <a:p>
            <a:endParaRPr lang="en-GB" sz="2000" dirty="0"/>
          </a:p>
          <a:p>
            <a:r>
              <a:rPr lang="en-GB" sz="2400" dirty="0"/>
              <a:t>Compare the distribution of green with the SGS of page  20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Rechthoek 2"/>
          <p:cNvSpPr/>
          <p:nvPr/>
        </p:nvSpPr>
        <p:spPr>
          <a:xfrm>
            <a:off x="251520" y="5610910"/>
            <a:ext cx="858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Write a proposal for a design study about the </a:t>
            </a:r>
            <a:r>
              <a:rPr lang="en-GB" sz="2400" dirty="0" err="1"/>
              <a:t>Rīga</a:t>
            </a:r>
            <a:r>
              <a:rPr lang="en-GB" sz="2400" dirty="0"/>
              <a:t> conurbation.</a:t>
            </a:r>
          </a:p>
        </p:txBody>
      </p:sp>
    </p:spTree>
    <p:extLst>
      <p:ext uri="{BB962C8B-B14F-4D97-AF65-F5344CB8AC3E}">
        <p14:creationId xmlns:p14="http://schemas.microsoft.com/office/powerpoint/2010/main" val="2296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796"/>
            <a:ext cx="8229600" cy="11430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 distributes content 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GB" sz="4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space</a:t>
            </a:r>
            <a:endParaRPr lang="nl-NL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0"/>
          <a:stretch/>
        </p:blipFill>
        <p:spPr bwMode="auto">
          <a:xfrm>
            <a:off x="467544" y="1268761"/>
            <a:ext cx="8280920" cy="16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8111"/>
            <a:ext cx="8280920" cy="38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4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8: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R=3km </a:t>
            </a:r>
            <a:r>
              <a:rPr lang="en-GB" sz="6000" b="1" dirty="0" err="1">
                <a:solidFill>
                  <a:schemeClr val="bg1">
                    <a:lumMod val="65000"/>
                  </a:schemeClr>
                </a:solidFill>
              </a:rPr>
              <a:t>Rīga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city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2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 8, R=3km </a:t>
            </a:r>
            <a:r>
              <a:rPr lang="en-GB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Rīga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city</a:t>
            </a:r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7" y="2372007"/>
            <a:ext cx="3247073" cy="323992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052227" y="23720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Re-arrange non-residential functions according to your characterisation (see page 62 and 66).</a:t>
            </a:r>
          </a:p>
          <a:p>
            <a:endParaRPr lang="en-GB" dirty="0"/>
          </a:p>
          <a:p>
            <a:r>
              <a:rPr lang="en-GB" dirty="0"/>
              <a:t>Indicate industrial areas with specialised facilities for specialised enterprises.</a:t>
            </a:r>
          </a:p>
          <a:p>
            <a:endParaRPr lang="en-GB" dirty="0"/>
          </a:p>
          <a:p>
            <a:r>
              <a:rPr lang="en-GB" dirty="0"/>
              <a:t>Indicate shopping centres on city~ and district level.</a:t>
            </a:r>
          </a:p>
        </p:txBody>
      </p:sp>
    </p:spTree>
    <p:extLst>
      <p:ext uri="{BB962C8B-B14F-4D97-AF65-F5344CB8AC3E}">
        <p14:creationId xmlns:p14="http://schemas.microsoft.com/office/powerpoint/2010/main" val="27127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Shopping malls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14" y="2125266"/>
            <a:ext cx="6855572" cy="3875484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649598"/>
              </p:ext>
            </p:extLst>
          </p:nvPr>
        </p:nvGraphicFramePr>
        <p:xfrm>
          <a:off x="8172449" y="5395912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72449" y="5395912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8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9: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R=1km </a:t>
            </a:r>
            <a:r>
              <a:rPr lang="en-GB" sz="6000" b="1" dirty="0" err="1">
                <a:solidFill>
                  <a:schemeClr val="bg1">
                    <a:lumMod val="65000"/>
                  </a:schemeClr>
                </a:solidFill>
              </a:rPr>
              <a:t>Rīga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district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 9, R=1km </a:t>
            </a:r>
            <a:r>
              <a:rPr lang="en-GB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Rīga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district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3588484" cy="358848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912012" y="1916832"/>
            <a:ext cx="51244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Draw a composition of neighbourhood components (see page 9).</a:t>
            </a:r>
          </a:p>
          <a:p>
            <a:endParaRPr lang="en-GB" sz="2400" dirty="0"/>
          </a:p>
          <a:p>
            <a:r>
              <a:rPr lang="en-GB" sz="2400" dirty="0"/>
              <a:t>Look for design means in order to make them recognisably different.</a:t>
            </a:r>
          </a:p>
          <a:p>
            <a:endParaRPr lang="en-GB" sz="2400" dirty="0"/>
          </a:p>
          <a:p>
            <a:r>
              <a:rPr lang="en-GB" sz="2400" dirty="0"/>
              <a:t>Look for proper locations of shopping and enterprises.</a:t>
            </a:r>
          </a:p>
          <a:p>
            <a:endParaRPr lang="en-GB" sz="2400" dirty="0"/>
          </a:p>
          <a:p>
            <a:r>
              <a:rPr lang="en-GB" sz="2400" dirty="0"/>
              <a:t>Diversify plantation per neighbourhood</a:t>
            </a:r>
          </a:p>
        </p:txBody>
      </p:sp>
    </p:spTree>
    <p:extLst>
      <p:ext uri="{BB962C8B-B14F-4D97-AF65-F5344CB8AC3E}">
        <p14:creationId xmlns:p14="http://schemas.microsoft.com/office/powerpoint/2010/main" val="20069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Plantation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45" y="1393373"/>
            <a:ext cx="9168545" cy="5464627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345589"/>
              </p:ext>
            </p:extLst>
          </p:nvPr>
        </p:nvGraphicFramePr>
        <p:xfrm>
          <a:off x="8100392" y="332656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00392" y="332656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9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708920"/>
          </a:xfrm>
        </p:spPr>
        <p:txBody>
          <a:bodyPr>
            <a:no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10: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R=0,3km </a:t>
            </a:r>
            <a:r>
              <a:rPr lang="en-GB" sz="6000" b="1" dirty="0" err="1">
                <a:solidFill>
                  <a:schemeClr val="bg1">
                    <a:lumMod val="65000"/>
                  </a:schemeClr>
                </a:solidFill>
              </a:rPr>
              <a:t>Rīga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000" b="1" dirty="0" err="1" smtClean="0">
                <a:solidFill>
                  <a:schemeClr val="bg1">
                    <a:lumMod val="65000"/>
                  </a:schemeClr>
                </a:solidFill>
              </a:rPr>
              <a:t>neigbourhoods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1344179" y="4869161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6"/>
            <a:ext cx="9144000" cy="1268434"/>
          </a:xfrm>
        </p:spPr>
        <p:txBody>
          <a:bodyPr>
            <a:noAutofit/>
          </a:bodyPr>
          <a:lstStyle/>
          <a:p>
            <a:pPr lvl="0"/>
            <a:r>
              <a:rPr lang="en-GB" b="1" dirty="0"/>
              <a:t>Exercise 10, R=0,3km </a:t>
            </a:r>
            <a:r>
              <a:rPr lang="en-GB" b="1" dirty="0" err="1"/>
              <a:t>Rīga</a:t>
            </a:r>
            <a:r>
              <a:rPr lang="en-GB" b="1" dirty="0"/>
              <a:t> </a:t>
            </a:r>
            <a:r>
              <a:rPr lang="en-GB" b="1" dirty="0" err="1"/>
              <a:t>neigbourhoods</a:t>
            </a:r>
            <a:endParaRPr lang="en-GB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991420"/>
            <a:ext cx="5524384" cy="43179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775905" y="1991420"/>
            <a:ext cx="28789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Re-arrange these neighbourhoods adding 1000 inhabitants to </a:t>
            </a:r>
            <a:r>
              <a:rPr lang="en-GB" sz="2400" dirty="0" smtClean="0"/>
              <a:t>the</a:t>
            </a:r>
          </a:p>
          <a:p>
            <a:r>
              <a:rPr lang="en-GB" sz="2400" dirty="0" smtClean="0"/>
              <a:t>13 </a:t>
            </a:r>
            <a:r>
              <a:rPr lang="en-GB" sz="2400" dirty="0"/>
              <a:t>000 drawn.</a:t>
            </a:r>
          </a:p>
        </p:txBody>
      </p:sp>
    </p:spTree>
    <p:extLst>
      <p:ext uri="{BB962C8B-B14F-4D97-AF65-F5344CB8AC3E}">
        <p14:creationId xmlns:p14="http://schemas.microsoft.com/office/powerpoint/2010/main" val="8362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318"/>
            <a:ext cx="9143999" cy="6038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163456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Highrise</a:t>
            </a:r>
            <a:r>
              <a:rPr lang="en-GB" sz="4000" b="1" dirty="0"/>
              <a:t> and sun</a:t>
            </a:r>
          </a:p>
        </p:txBody>
      </p:sp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988218"/>
              </p:ext>
            </p:extLst>
          </p:nvPr>
        </p:nvGraphicFramePr>
        <p:xfrm>
          <a:off x="7997298" y="279635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97298" y="279635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10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7331" y="0"/>
            <a:ext cx="9123820" cy="2708920"/>
          </a:xfrm>
        </p:spPr>
        <p:txBody>
          <a:bodyPr>
            <a:no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11: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R=0,1km </a:t>
            </a:r>
            <a:r>
              <a:rPr lang="en-GB" sz="6000" b="1" dirty="0" err="1">
                <a:solidFill>
                  <a:schemeClr val="bg1">
                    <a:lumMod val="65000"/>
                  </a:schemeClr>
                </a:solidFill>
              </a:rPr>
              <a:t>Rīga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ensemble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44179" y="4869161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04" y="17432"/>
            <a:ext cx="8252952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Form = state of distribution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928" y="1760416"/>
            <a:ext cx="3032465" cy="428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/>
              <a:t>Accumulation</a:t>
            </a:r>
          </a:p>
          <a:p>
            <a:pPr marL="0" indent="0" algn="ctr">
              <a:buNone/>
            </a:pPr>
            <a:r>
              <a:rPr lang="en-GB" sz="2800" i="1" dirty="0" err="1" smtClean="0">
                <a:solidFill>
                  <a:schemeClr val="tx2"/>
                </a:solidFill>
              </a:rPr>
              <a:t>Deconcentration</a:t>
            </a:r>
            <a:endParaRPr lang="en-GB" sz="2800" i="1" dirty="0" smtClean="0"/>
          </a:p>
          <a:p>
            <a:pPr marL="0" indent="0" algn="ctr">
              <a:buNone/>
            </a:pPr>
            <a:endParaRPr lang="en-GB" sz="2800" i="1" dirty="0"/>
          </a:p>
          <a:p>
            <a:pPr marL="0" indent="0" algn="ctr">
              <a:buNone/>
            </a:pPr>
            <a:endParaRPr lang="en-GB" sz="2800" i="1" dirty="0" smtClean="0"/>
          </a:p>
          <a:p>
            <a:pPr marL="0" indent="0" algn="ctr">
              <a:buNone/>
            </a:pPr>
            <a:endParaRPr lang="en-GB" sz="2800" i="1" dirty="0"/>
          </a:p>
          <a:p>
            <a:pPr marL="0" indent="0" algn="ctr">
              <a:buNone/>
            </a:pPr>
            <a:endParaRPr lang="en-GB" sz="2800" i="1" dirty="0"/>
          </a:p>
          <a:p>
            <a:pPr marL="0" indent="0" algn="ctr">
              <a:buNone/>
            </a:pPr>
            <a:r>
              <a:rPr lang="en-GB" sz="2800" i="1" dirty="0" smtClean="0">
                <a:solidFill>
                  <a:schemeClr val="tx2"/>
                </a:solidFill>
              </a:rPr>
              <a:t>Concentration</a:t>
            </a:r>
            <a:endParaRPr lang="en-GB" sz="28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GB" dirty="0" smtClean="0"/>
              <a:t>Sprawl</a:t>
            </a:r>
          </a:p>
          <a:p>
            <a:endParaRPr lang="nl-NL" dirty="0"/>
          </a:p>
        </p:txBody>
      </p:sp>
      <p:pic>
        <p:nvPicPr>
          <p:cNvPr id="7170" name="Picture 2" descr="D:\tmdejong\Desktop\Urbanism Week\Scale articulation_files\image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1628800"/>
            <a:ext cx="218101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tmdejong\Desktop\Urbanism Week\Scale articulation_files\image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r="17823"/>
          <a:stretch/>
        </p:blipFill>
        <p:spPr bwMode="auto">
          <a:xfrm>
            <a:off x="5760393" y="1628800"/>
            <a:ext cx="3017875" cy="450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956128" y="2816961"/>
            <a:ext cx="57606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Down Arrow 6"/>
          <p:cNvSpPr/>
          <p:nvPr/>
        </p:nvSpPr>
        <p:spPr>
          <a:xfrm flipV="1">
            <a:off x="3956128" y="4036536"/>
            <a:ext cx="57606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3" name="Picture 5" descr="D:\tmdejong\Desktop\Urbanism Week\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96" y="4684530"/>
            <a:ext cx="2916000" cy="14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tmdejong\Desktop\Urbanism Week\C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10" y="3145397"/>
            <a:ext cx="2916000" cy="14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6"/>
            <a:ext cx="9144000" cy="1143000"/>
          </a:xfrm>
        </p:spPr>
        <p:txBody>
          <a:bodyPr>
            <a:noAutofit/>
          </a:bodyPr>
          <a:lstStyle/>
          <a:p>
            <a:pPr lvl="0"/>
            <a:r>
              <a:rPr lang="en-GB" b="1" dirty="0"/>
              <a:t>Exercise 11, R=0,1km </a:t>
            </a:r>
            <a:r>
              <a:rPr lang="en-GB" b="1" dirty="0" err="1"/>
              <a:t>Rīga</a:t>
            </a:r>
            <a:r>
              <a:rPr lang="en-GB" b="1" dirty="0"/>
              <a:t> ensemble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0864"/>
            <a:ext cx="4968552" cy="4968552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92080" y="1300864"/>
            <a:ext cx="381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Concentrate this ensemble into less, but higher buildings.</a:t>
            </a:r>
          </a:p>
        </p:txBody>
      </p:sp>
    </p:spTree>
    <p:extLst>
      <p:ext uri="{BB962C8B-B14F-4D97-AF65-F5344CB8AC3E}">
        <p14:creationId xmlns:p14="http://schemas.microsoft.com/office/powerpoint/2010/main" val="7130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Simulations may challenge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76" y="1700808"/>
            <a:ext cx="9168340" cy="5157192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635563"/>
              </p:ext>
            </p:extLst>
          </p:nvPr>
        </p:nvGraphicFramePr>
        <p:xfrm>
          <a:off x="8172400" y="272140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72400" y="272140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5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From building into neighbourhood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" y="1004302"/>
            <a:ext cx="9131165" cy="5854354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468757"/>
              </p:ext>
            </p:extLst>
          </p:nvPr>
        </p:nvGraphicFramePr>
        <p:xfrm>
          <a:off x="8458200" y="541221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58200" y="541221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84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1917" y="1741964"/>
            <a:ext cx="4293872" cy="3220404"/>
          </a:xfrm>
          <a:prstGeom prst="rect">
            <a:avLst/>
          </a:prstGeom>
        </p:spPr>
      </p:pic>
      <p:pic>
        <p:nvPicPr>
          <p:cNvPr id="5" name="Afbeelding 4" descr="006 Visual quality related to diversit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4209097"/>
            <a:ext cx="2825926" cy="12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336" y="1741963"/>
            <a:ext cx="4293872" cy="322040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849055" y="1205229"/>
            <a:ext cx="655955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/>
              <a:t>Va</a:t>
            </a:r>
            <a:r>
              <a:rPr lang="en-GB" sz="1350" baseline="-25000" dirty="0"/>
              <a:t>3</a:t>
            </a:r>
            <a:r>
              <a:rPr lang="en-GB" sz="1350" baseline="-25000" dirty="0"/>
              <a:t>0m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3m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1</a:t>
            </a:r>
            <a:r>
              <a:rPr lang="en-GB" sz="1350" baseline="-25000" dirty="0"/>
              <a:t>m</a:t>
            </a:r>
            <a:endParaRPr lang="en-GB" sz="1350" baseline="-25000" dirty="0"/>
          </a:p>
        </p:txBody>
      </p:sp>
      <p:sp>
        <p:nvSpPr>
          <p:cNvPr id="8" name="Tekstvak 7"/>
          <p:cNvSpPr txBox="1"/>
          <p:nvPr/>
        </p:nvSpPr>
        <p:spPr>
          <a:xfrm>
            <a:off x="-27305" y="1205229"/>
            <a:ext cx="655955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endParaRPr lang="en-GB" sz="1350" dirty="0"/>
          </a:p>
          <a:p>
            <a:pPr algn="r"/>
            <a:r>
              <a:rPr lang="en-GB" sz="1350" dirty="0"/>
              <a:t>Re</a:t>
            </a:r>
            <a:r>
              <a:rPr lang="en-GB" sz="1350" baseline="-25000" dirty="0"/>
              <a:t>30m</a:t>
            </a:r>
            <a:endParaRPr lang="en-GB" sz="1350" dirty="0"/>
          </a:p>
          <a:p>
            <a:pPr algn="r"/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pPr algn="r"/>
            <a:r>
              <a:rPr lang="en-GB" sz="1350" dirty="0"/>
              <a:t>Re</a:t>
            </a:r>
            <a:r>
              <a:rPr lang="en-GB" sz="1350" baseline="-25000" dirty="0"/>
              <a:t>3m</a:t>
            </a:r>
          </a:p>
          <a:p>
            <a:pPr algn="r"/>
            <a:r>
              <a:rPr lang="en-GB" sz="1350" dirty="0"/>
              <a:t>Re</a:t>
            </a:r>
            <a:r>
              <a:rPr lang="en-GB" sz="1350" baseline="-25000" dirty="0"/>
              <a:t>1</a:t>
            </a:r>
            <a:r>
              <a:rPr lang="en-GB" sz="1350" baseline="-25000" dirty="0"/>
              <a:t>m</a:t>
            </a:r>
            <a:endParaRPr lang="en-GB" sz="1350" baseline="-25000" dirty="0"/>
          </a:p>
        </p:txBody>
      </p:sp>
      <p:sp>
        <p:nvSpPr>
          <p:cNvPr id="9" name="Tekstvak 8"/>
          <p:cNvSpPr txBox="1"/>
          <p:nvPr/>
        </p:nvSpPr>
        <p:spPr>
          <a:xfrm>
            <a:off x="4665115" y="1205228"/>
            <a:ext cx="655955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/>
              <a:t>Va</a:t>
            </a:r>
            <a:r>
              <a:rPr lang="en-GB" sz="1350" baseline="-25000" dirty="0"/>
              <a:t>30m</a:t>
            </a:r>
          </a:p>
          <a:p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3m</a:t>
            </a:r>
          </a:p>
          <a:p>
            <a:r>
              <a:rPr lang="en-GB" sz="1350" dirty="0"/>
              <a:t>Re</a:t>
            </a:r>
            <a:r>
              <a:rPr lang="en-GB" sz="1350" baseline="-25000" dirty="0"/>
              <a:t>1</a:t>
            </a:r>
            <a:r>
              <a:rPr lang="en-GB" sz="1350" baseline="-25000" dirty="0"/>
              <a:t>m</a:t>
            </a:r>
            <a:endParaRPr lang="en-GB" sz="1350" baseline="-25000" dirty="0"/>
          </a:p>
        </p:txBody>
      </p:sp>
    </p:spTree>
    <p:extLst>
      <p:ext uri="{BB962C8B-B14F-4D97-AF65-F5344CB8AC3E}">
        <p14:creationId xmlns:p14="http://schemas.microsoft.com/office/powerpoint/2010/main" val="23752742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788" y="1825875"/>
            <a:ext cx="4320000" cy="324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213" y="1825875"/>
            <a:ext cx="4320000" cy="3240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18833" y="1285876"/>
            <a:ext cx="65595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/>
              <a:t>Va</a:t>
            </a:r>
            <a:r>
              <a:rPr lang="en-GB" sz="1350" baseline="-25000" dirty="0"/>
              <a:t>3</a:t>
            </a:r>
            <a:r>
              <a:rPr lang="en-GB" sz="1350" baseline="-25000" dirty="0"/>
              <a:t>0m</a:t>
            </a:r>
          </a:p>
          <a:p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3m</a:t>
            </a:r>
          </a:p>
          <a:p>
            <a:r>
              <a:rPr lang="en-GB" sz="1350" dirty="0"/>
              <a:t>Re</a:t>
            </a:r>
            <a:r>
              <a:rPr lang="en-GB" sz="1350" baseline="-25000" dirty="0"/>
              <a:t>1m</a:t>
            </a:r>
            <a:endParaRPr lang="en-GB" sz="1350" baseline="-25000" dirty="0"/>
          </a:p>
        </p:txBody>
      </p:sp>
      <p:sp>
        <p:nvSpPr>
          <p:cNvPr id="8" name="Tekstvak 7"/>
          <p:cNvSpPr txBox="1"/>
          <p:nvPr/>
        </p:nvSpPr>
        <p:spPr>
          <a:xfrm>
            <a:off x="2227033" y="1285876"/>
            <a:ext cx="65595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>
                <a:solidFill>
                  <a:schemeClr val="bg1"/>
                </a:solidFill>
              </a:rPr>
              <a:t>Va</a:t>
            </a:r>
            <a:r>
              <a:rPr lang="en-GB" sz="1350" baseline="-25000" dirty="0">
                <a:solidFill>
                  <a:schemeClr val="bg1"/>
                </a:solidFill>
              </a:rPr>
              <a:t>3</a:t>
            </a:r>
            <a:r>
              <a:rPr lang="en-GB" sz="1350" baseline="-25000" dirty="0">
                <a:solidFill>
                  <a:schemeClr val="bg1"/>
                </a:solidFill>
              </a:rPr>
              <a:t>0m</a:t>
            </a:r>
          </a:p>
          <a:p>
            <a:r>
              <a:rPr lang="en-GB" sz="1350" dirty="0">
                <a:solidFill>
                  <a:schemeClr val="bg1"/>
                </a:solidFill>
              </a:rPr>
              <a:t>Re</a:t>
            </a:r>
            <a:r>
              <a:rPr lang="en-GB" sz="1350" baseline="-25000" dirty="0">
                <a:solidFill>
                  <a:schemeClr val="bg1"/>
                </a:solidFill>
              </a:rPr>
              <a:t>10m</a:t>
            </a:r>
          </a:p>
          <a:p>
            <a:r>
              <a:rPr lang="en-GB" sz="1350" dirty="0">
                <a:solidFill>
                  <a:schemeClr val="bg1"/>
                </a:solidFill>
              </a:rPr>
              <a:t>Re</a:t>
            </a:r>
            <a:r>
              <a:rPr lang="en-GB" sz="1350" baseline="-25000" dirty="0">
                <a:solidFill>
                  <a:schemeClr val="bg1"/>
                </a:solidFill>
              </a:rPr>
              <a:t>3m</a:t>
            </a:r>
          </a:p>
          <a:p>
            <a:r>
              <a:rPr lang="en-GB" sz="1350" dirty="0">
                <a:solidFill>
                  <a:schemeClr val="bg1"/>
                </a:solidFill>
              </a:rPr>
              <a:t>Re</a:t>
            </a:r>
            <a:r>
              <a:rPr lang="en-GB" sz="1350" baseline="-25000" dirty="0">
                <a:solidFill>
                  <a:schemeClr val="bg1"/>
                </a:solidFill>
              </a:rPr>
              <a:t>1</a:t>
            </a:r>
            <a:r>
              <a:rPr lang="en-GB" sz="1350" baseline="-25000" dirty="0">
                <a:solidFill>
                  <a:schemeClr val="bg1"/>
                </a:solidFill>
              </a:rPr>
              <a:t>m</a:t>
            </a:r>
            <a:endParaRPr lang="en-GB" sz="1350" baseline="-250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014788" y="1285876"/>
            <a:ext cx="65595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r>
              <a:rPr lang="en-GB" sz="1350" dirty="0"/>
              <a:t>Va</a:t>
            </a:r>
            <a:r>
              <a:rPr lang="en-GB" sz="1350" baseline="-25000" dirty="0"/>
              <a:t>3</a:t>
            </a:r>
            <a:r>
              <a:rPr lang="en-GB" sz="1350" baseline="-25000" dirty="0"/>
              <a:t>0m</a:t>
            </a:r>
          </a:p>
          <a:p>
            <a:r>
              <a:rPr lang="en-GB" sz="1350" dirty="0"/>
              <a:t>Re</a:t>
            </a:r>
            <a:r>
              <a:rPr lang="en-GB" sz="1350" baseline="-25000" dirty="0"/>
              <a:t>10m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3m</a:t>
            </a:r>
          </a:p>
          <a:p>
            <a:r>
              <a:rPr lang="en-GB" sz="1350" dirty="0"/>
              <a:t>Va</a:t>
            </a:r>
            <a:r>
              <a:rPr lang="en-GB" sz="1350" baseline="-25000" dirty="0"/>
              <a:t>1</a:t>
            </a:r>
            <a:r>
              <a:rPr lang="en-GB" sz="1350" baseline="-25000" dirty="0"/>
              <a:t>m</a:t>
            </a:r>
            <a:endParaRPr lang="en-GB" sz="1350" baseline="-25000" dirty="0"/>
          </a:p>
        </p:txBody>
      </p:sp>
      <p:sp>
        <p:nvSpPr>
          <p:cNvPr id="10" name="Tekstvak 9"/>
          <p:cNvSpPr txBox="1"/>
          <p:nvPr/>
        </p:nvSpPr>
        <p:spPr>
          <a:xfrm>
            <a:off x="6066473" y="1285875"/>
            <a:ext cx="65595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Symbol" panose="05050102010706020507" pitchFamily="18" charset="2"/>
              </a:rPr>
              <a:t>Ý</a:t>
            </a:r>
            <a:r>
              <a:rPr lang="en-GB" sz="1350" dirty="0"/>
              <a:t>Va</a:t>
            </a:r>
            <a:r>
              <a:rPr lang="en-GB" sz="1350" baseline="-25000" dirty="0"/>
              <a:t>10m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>
              <a:solidFill>
                <a:schemeClr val="bg1"/>
              </a:solidFill>
            </a:endParaRPr>
          </a:p>
          <a:p>
            <a:endParaRPr lang="en-GB" sz="1350" dirty="0">
              <a:solidFill>
                <a:schemeClr val="bg1"/>
              </a:solidFill>
            </a:endParaRPr>
          </a:p>
          <a:p>
            <a:endParaRPr lang="en-GB" sz="1350" dirty="0">
              <a:solidFill>
                <a:schemeClr val="bg1"/>
              </a:solidFill>
            </a:endParaRPr>
          </a:p>
          <a:p>
            <a:r>
              <a:rPr lang="en-GB" sz="1350" dirty="0">
                <a:solidFill>
                  <a:schemeClr val="bg1"/>
                </a:solidFill>
              </a:rPr>
              <a:t>Va</a:t>
            </a:r>
            <a:r>
              <a:rPr lang="en-GB" sz="1350" baseline="-25000" dirty="0">
                <a:solidFill>
                  <a:schemeClr val="bg1"/>
                </a:solidFill>
              </a:rPr>
              <a:t>3</a:t>
            </a:r>
            <a:r>
              <a:rPr lang="en-GB" sz="1350" baseline="-25000" dirty="0">
                <a:solidFill>
                  <a:schemeClr val="bg1"/>
                </a:solidFill>
              </a:rPr>
              <a:t>0m</a:t>
            </a:r>
          </a:p>
          <a:p>
            <a:r>
              <a:rPr lang="en-GB" sz="1350" dirty="0">
                <a:solidFill>
                  <a:schemeClr val="bg1"/>
                </a:solidFill>
              </a:rPr>
              <a:t>Va</a:t>
            </a:r>
            <a:r>
              <a:rPr lang="en-GB" sz="1350" baseline="-25000" dirty="0">
                <a:solidFill>
                  <a:schemeClr val="bg1"/>
                </a:solidFill>
              </a:rPr>
              <a:t>10m</a:t>
            </a:r>
          </a:p>
          <a:p>
            <a:r>
              <a:rPr lang="en-GB" sz="1350" dirty="0">
                <a:solidFill>
                  <a:schemeClr val="bg1"/>
                </a:solidFill>
              </a:rPr>
              <a:t>Va</a:t>
            </a:r>
            <a:r>
              <a:rPr lang="en-GB" sz="1350" baseline="-25000" dirty="0">
                <a:solidFill>
                  <a:schemeClr val="bg1"/>
                </a:solidFill>
              </a:rPr>
              <a:t>3m</a:t>
            </a:r>
          </a:p>
          <a:p>
            <a:r>
              <a:rPr lang="en-GB" sz="1350" dirty="0">
                <a:solidFill>
                  <a:schemeClr val="bg1"/>
                </a:solidFill>
              </a:rPr>
              <a:t>Va</a:t>
            </a:r>
            <a:r>
              <a:rPr lang="en-GB" sz="1350" baseline="-25000" dirty="0">
                <a:solidFill>
                  <a:schemeClr val="bg1"/>
                </a:solidFill>
              </a:rPr>
              <a:t>1</a:t>
            </a:r>
            <a:r>
              <a:rPr lang="en-GB" sz="1350" baseline="-25000" dirty="0">
                <a:solidFill>
                  <a:schemeClr val="bg1"/>
                </a:solidFill>
              </a:rPr>
              <a:t>m</a:t>
            </a:r>
            <a:endParaRPr lang="en-GB" sz="135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2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b="1" dirty="0" smtClean="0"/>
              <a:t>States of distribution of 100 dots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181054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Any shape appears between total sprawl and total </a:t>
            </a:r>
            <a:r>
              <a:rPr lang="en-GB" dirty="0" err="1" smtClean="0"/>
              <a:t>accumu-lation</a:t>
            </a:r>
            <a:endParaRPr lang="nl-NL" dirty="0"/>
          </a:p>
        </p:txBody>
      </p:sp>
      <p:pic>
        <p:nvPicPr>
          <p:cNvPr id="8194" name="Picture 2" descr="D:\tmdejong\Desktop\Urbanism Week\Scale articulation_files\image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04" y="1577044"/>
            <a:ext cx="6264696" cy="45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7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5300" b="1" dirty="0" smtClean="0"/>
              <a:t>C</a:t>
            </a:r>
            <a:r>
              <a:rPr lang="en-GB" b="1" dirty="0" smtClean="0"/>
              <a:t>oncentration </a:t>
            </a:r>
            <a:r>
              <a:rPr lang="en-GB" b="1" dirty="0"/>
              <a:t>and</a:t>
            </a:r>
            <a:r>
              <a:rPr lang="en-GB" b="1" dirty="0" smtClean="0"/>
              <a:t> </a:t>
            </a:r>
            <a:r>
              <a:rPr lang="en-GB" sz="5300" b="1" dirty="0" err="1" smtClean="0"/>
              <a:t>D</a:t>
            </a:r>
            <a:r>
              <a:rPr lang="en-GB" b="1" dirty="0" err="1" smtClean="0"/>
              <a:t>econcentration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 smtClean="0"/>
              <a:t>at 2 levels ...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5628381"/>
            <a:ext cx="8229600" cy="6089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 smtClean="0">
                <a:latin typeface="+mj-lt"/>
                <a:ea typeface="+mj-ea"/>
                <a:cs typeface="+mj-cs"/>
              </a:rPr>
              <a:t>… result </a:t>
            </a:r>
            <a:r>
              <a:rPr lang="en-GB" sz="2800" b="1" dirty="0">
                <a:latin typeface="+mj-lt"/>
                <a:ea typeface="+mj-ea"/>
                <a:cs typeface="+mj-cs"/>
              </a:rPr>
              <a:t>in accumulation and </a:t>
            </a:r>
            <a:r>
              <a:rPr lang="en-GB" sz="2800" b="1" dirty="0" smtClean="0">
                <a:latin typeface="+mj-lt"/>
                <a:ea typeface="+mj-ea"/>
                <a:cs typeface="+mj-cs"/>
              </a:rPr>
              <a:t>sprawl</a:t>
            </a:r>
            <a:br>
              <a:rPr lang="en-GB" sz="2800" b="1" dirty="0" smtClean="0">
                <a:latin typeface="+mj-lt"/>
                <a:ea typeface="+mj-ea"/>
                <a:cs typeface="+mj-cs"/>
              </a:rPr>
            </a:br>
            <a:r>
              <a:rPr lang="en-GB" sz="2800" b="1" dirty="0" smtClean="0">
                <a:latin typeface="+mj-lt"/>
                <a:ea typeface="+mj-ea"/>
                <a:cs typeface="+mj-cs"/>
              </a:rPr>
              <a:t>at </a:t>
            </a:r>
            <a:r>
              <a:rPr lang="en-GB" sz="2800" b="1" dirty="0">
                <a:latin typeface="+mj-lt"/>
                <a:ea typeface="+mj-ea"/>
                <a:cs typeface="+mj-cs"/>
              </a:rPr>
              <a:t>different levels of scale.</a:t>
            </a:r>
            <a:endParaRPr lang="nl-NL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D:\tmdejong\Desktop\Urbanism Week\Scale articulation_files\image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8" y="1501121"/>
            <a:ext cx="8208000" cy="394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2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920880" cy="1143000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/>
              <a:t>S</a:t>
            </a:r>
            <a:r>
              <a:rPr lang="en-GB" sz="4000" b="1" dirty="0" smtClean="0"/>
              <a:t>tructure stabilises form</a:t>
            </a:r>
            <a:endParaRPr lang="nl-NL" sz="4000" b="1" dirty="0"/>
          </a:p>
        </p:txBody>
      </p:sp>
      <p:pic>
        <p:nvPicPr>
          <p:cNvPr id="4" name="Afbeelding 23" descr="172 Dry networks 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4896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15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Functions at different levels of scale</a:t>
            </a:r>
            <a:endParaRPr lang="nl-NL" b="1" dirty="0"/>
          </a:p>
        </p:txBody>
      </p:sp>
      <p:pic>
        <p:nvPicPr>
          <p:cNvPr id="4" name="Afbeelding 24" descr="Facilitie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13690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82" y="0"/>
            <a:ext cx="8928992" cy="1143000"/>
          </a:xfrm>
        </p:spPr>
        <p:txBody>
          <a:bodyPr>
            <a:noAutofit/>
          </a:bodyPr>
          <a:lstStyle/>
          <a:p>
            <a:r>
              <a:rPr lang="en-GB" sz="4000" b="1" dirty="0" smtClean="0"/>
              <a:t>Intentions about the object in its context</a:t>
            </a:r>
            <a:endParaRPr lang="nl-NL" sz="4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3974"/>
            <a:ext cx="8496944" cy="334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682" y="4869160"/>
            <a:ext cx="8928992" cy="180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Stakeholders, specialists and users can be located on scale and layer.</a:t>
            </a:r>
          </a:p>
          <a:p>
            <a:pPr marL="0" indent="0">
              <a:buNone/>
            </a:pPr>
            <a:r>
              <a:rPr lang="en-GB" dirty="0" smtClean="0"/>
              <a:t>Ask them to specify the intentions </a:t>
            </a:r>
            <a:r>
              <a:rPr lang="en-GB" dirty="0"/>
              <a:t>and expectations </a:t>
            </a:r>
            <a:r>
              <a:rPr lang="en-GB" dirty="0" smtClean="0"/>
              <a:t>in their position.</a:t>
            </a:r>
            <a:endParaRPr lang="nl-NL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905934"/>
              </p:ext>
            </p:extLst>
          </p:nvPr>
        </p:nvGraphicFramePr>
        <p:xfrm>
          <a:off x="8122274" y="62578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Packager Shell-object" showAsIcon="1" r:id="rId4" imgW="914400" imgH="771480" progId="Package">
                  <p:embed/>
                </p:oleObj>
              </mc:Choice>
              <mc:Fallback>
                <p:oleObj name="Packager Shell-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22274" y="62578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92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108"/>
            <a:ext cx="8229600" cy="124665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Intentions and expectations are different modes of thinking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42835"/>
            <a:ext cx="6192688" cy="49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spatial quality?</a:t>
            </a:r>
            <a:endParaRPr lang="en-GB" dirty="0"/>
          </a:p>
        </p:txBody>
      </p:sp>
      <p:pic>
        <p:nvPicPr>
          <p:cNvPr id="4" name="Afbeelding 3" descr="188 Ecological tolera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26" y="1395326"/>
            <a:ext cx="5712347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57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mdejong\Desktop\Urbanism Week\Scale articulation_files\image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581724"/>
            <a:ext cx="5023804" cy="60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02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/>
              <a:t>The domain of Urban and Architectural design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36912"/>
            <a:ext cx="352839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Imagine a school with elevators and corridors leading you through different </a:t>
            </a:r>
            <a:r>
              <a:rPr lang="en-GB" dirty="0"/>
              <a:t>spatial levels, time-spans, </a:t>
            </a:r>
            <a:r>
              <a:rPr lang="en-GB" dirty="0" smtClean="0"/>
              <a:t>and layers of design.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63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as a function of variety</a:t>
            </a:r>
            <a:endParaRPr lang="en-GB" dirty="0"/>
          </a:p>
        </p:txBody>
      </p:sp>
      <p:pic>
        <p:nvPicPr>
          <p:cNvPr id="4" name="Afbeelding 3" descr="006 Visual quality related to diversit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67" y="1844824"/>
            <a:ext cx="4686266" cy="45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96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Variety in modes, orders, levels and layers</a:t>
            </a:r>
            <a:endParaRPr lang="en-GB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385192" y="2276872"/>
          <a:ext cx="8435280" cy="3802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820"/>
                <a:gridCol w="2108820"/>
                <a:gridCol w="2108820"/>
                <a:gridCol w="2108820"/>
              </a:tblGrid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modes</a:t>
                      </a:r>
                      <a:endParaRPr lang="en-GB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orders</a:t>
                      </a:r>
                      <a:endParaRPr lang="en-GB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levels</a:t>
                      </a:r>
                      <a:endParaRPr lang="en-GB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layers</a:t>
                      </a:r>
                      <a:endParaRPr lang="en-GB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probable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intention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…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managerial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possible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function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1mm</a:t>
                      </a:r>
                      <a:endParaRPr lang="en-GB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cultural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imaginable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structure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…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economic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form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1m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technical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desirable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content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3m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biological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10m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physical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…</a:t>
                      </a:r>
                      <a:endParaRPr lang="en-GB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10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Further reading</a:t>
            </a:r>
            <a:endParaRPr lang="nl-NL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69" y="1600200"/>
            <a:ext cx="3555462" cy="4525963"/>
          </a:xfrm>
        </p:spPr>
      </p:pic>
      <p:sp>
        <p:nvSpPr>
          <p:cNvPr id="5" name="TextBox 4"/>
          <p:cNvSpPr txBox="1"/>
          <p:nvPr/>
        </p:nvSpPr>
        <p:spPr>
          <a:xfrm>
            <a:off x="6372200" y="57332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€5,-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12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 fontScale="90000"/>
          </a:bodyPr>
          <a:lstStyle/>
          <a:p>
            <a:pPr lvl="0"/>
            <a:r>
              <a:rPr lang="en-GB" sz="6700" b="1" kern="0" spc="2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6700" b="1" kern="0" spc="23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GB" sz="6700" b="1" kern="0" spc="2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R=100m ensemble </a:t>
            </a:r>
            <a:r>
              <a:rPr lang="en-GB" sz="6700" b="1" kern="0" spc="23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668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Mirroring the smallest urban island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1" y="2358629"/>
            <a:ext cx="32385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beelding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86" y="2358629"/>
            <a:ext cx="32385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9959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76% public pavement</a:t>
            </a:r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5211768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67% public pavement</a:t>
            </a:r>
            <a:endParaRPr lang="en-GB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01291" y="1907540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/>
              <a:t>30x30m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104686" y="1895538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dirty="0"/>
              <a:t>30x60m W-E mirroring</a:t>
            </a:r>
          </a:p>
        </p:txBody>
      </p:sp>
    </p:spTree>
    <p:extLst>
      <p:ext uri="{BB962C8B-B14F-4D97-AF65-F5344CB8AC3E}">
        <p14:creationId xmlns:p14="http://schemas.microsoft.com/office/powerpoint/2010/main" val="309088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2816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Taking sun into account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6" y="2354580"/>
            <a:ext cx="3239929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06" y="2346960"/>
            <a:ext cx="3239929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89959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65% public pavement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211768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66% public pavement</a:t>
            </a:r>
            <a:endParaRPr lang="en-GB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01291" y="1907539"/>
            <a:ext cx="36987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i="1" dirty="0"/>
              <a:t>60x30m N-S Turning and  </a:t>
            </a:r>
            <a:r>
              <a:rPr lang="en-GB" i="1" dirty="0" err="1" smtClean="0"/>
              <a:t>repeting</a:t>
            </a:r>
            <a:endParaRPr lang="nl-NL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04686" y="1895538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60x30m N-S mirroring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86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945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Elongating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6" y="2358390"/>
            <a:ext cx="3239929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06" y="2350770"/>
            <a:ext cx="3239929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89959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</a:t>
            </a:r>
            <a:r>
              <a:rPr lang="en-GB" dirty="0" smtClean="0"/>
              <a:t>6% public pavement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211768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52% public pavement</a:t>
            </a:r>
            <a:endParaRPr lang="en-GB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01291" y="1907540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60x30m elongating</a:t>
            </a:r>
            <a:endParaRPr lang="nl-NL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04686" y="1895538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60x60m mirroring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3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L-shape and U-shape</a:t>
            </a:r>
            <a:r>
              <a:rPr lang="nl-NL" b="1" dirty="0"/>
              <a:t/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6" y="2354580"/>
            <a:ext cx="3239929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02" y="2346960"/>
            <a:ext cx="3239929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89959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</a:t>
            </a:r>
            <a:r>
              <a:rPr lang="en-GB" dirty="0" smtClean="0"/>
              <a:t>6% public pavement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211768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52% public pavement</a:t>
            </a:r>
            <a:endParaRPr lang="en-GB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01291" y="1907540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60x30m L-shape</a:t>
            </a:r>
            <a:endParaRPr lang="nl-NL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04686" y="1895538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60x60m U-shape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48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2588"/>
            <a:ext cx="8229600" cy="1143000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Closed urban islands</a:t>
            </a:r>
            <a:r>
              <a:rPr lang="nl-NL" b="1" dirty="0"/>
              <a:t/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" y="2354580"/>
            <a:ext cx="3239929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16" y="2346960"/>
            <a:ext cx="3239929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89959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</a:t>
            </a:r>
            <a:r>
              <a:rPr lang="en-GB" dirty="0" smtClean="0"/>
              <a:t>6% public pavement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211768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44% public pavement</a:t>
            </a:r>
            <a:endParaRPr lang="en-GB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01291" y="1907540"/>
            <a:ext cx="3238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i="1" dirty="0"/>
              <a:t>90x60m Closing</a:t>
            </a:r>
            <a:endParaRPr lang="nl-NL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16116" y="1936582"/>
            <a:ext cx="34163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i="1" dirty="0" smtClean="0"/>
              <a:t>100x60m Elongating </a:t>
            </a:r>
            <a:r>
              <a:rPr lang="en-GB" i="1" dirty="0"/>
              <a:t>and </a:t>
            </a:r>
            <a:r>
              <a:rPr lang="en-GB" i="1" dirty="0" smtClean="0"/>
              <a:t>adapting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39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neighbourhood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18" y="1988840"/>
            <a:ext cx="3577590" cy="32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3Profiel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57419"/>
            <a:ext cx="2842736" cy="323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37" y="0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/>
              <a:t>A scale paradox, its factor 3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4254"/>
            <a:ext cx="3826768" cy="3960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Any conclusion about space is scale-sensitive.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can change into its opposite already with a factor 3 of scale.</a:t>
            </a:r>
            <a:endParaRPr lang="nl-NL" dirty="0"/>
          </a:p>
        </p:txBody>
      </p:sp>
      <p:pic>
        <p:nvPicPr>
          <p:cNvPr id="2050" name="Picture 2" descr="Schaalparad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35" y="1628800"/>
            <a:ext cx="423456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3275" y="-25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/>
              <a:t>A </a:t>
            </a:r>
            <a:r>
              <a:rPr lang="nl-NL" sz="4000" b="1" dirty="0" smtClean="0"/>
              <a:t>3D </a:t>
            </a:r>
            <a:r>
              <a:rPr lang="nl-NL" sz="4000" b="1" dirty="0" err="1" smtClean="0"/>
              <a:t>simulation</a:t>
            </a:r>
            <a:r>
              <a:rPr lang="nl-NL" sz="4000" b="1" dirty="0"/>
              <a:t>…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40" y="1844824"/>
            <a:ext cx="7651670" cy="374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641" y="278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/>
              <a:t>… </a:t>
            </a:r>
            <a:r>
              <a:rPr lang="nl-NL" sz="4000" b="1" dirty="0" err="1"/>
              <a:t>may</a:t>
            </a:r>
            <a:r>
              <a:rPr lang="nl-NL" sz="4000" b="1" dirty="0"/>
              <a:t> </a:t>
            </a:r>
            <a:r>
              <a:rPr lang="nl-NL" sz="4000" b="1" dirty="0" err="1"/>
              <a:t>generate</a:t>
            </a:r>
            <a:r>
              <a:rPr lang="nl-NL" sz="4000" b="1" dirty="0"/>
              <a:t> new </a:t>
            </a:r>
            <a:r>
              <a:rPr lang="nl-NL" sz="4000" b="1" dirty="0" err="1" smtClean="0"/>
              <a:t>ideas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40" y="1844824"/>
            <a:ext cx="7541403" cy="36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GB" b="1" dirty="0"/>
              <a:t>Exercise 1, R=100m ensemble </a:t>
            </a:r>
            <a:r>
              <a:rPr lang="en-GB" b="1" dirty="0" smtClean="0"/>
              <a:t>form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401" y="1441915"/>
            <a:ext cx="7813031" cy="46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770"/>
            <a:ext cx="7772400" cy="2695150"/>
          </a:xfrm>
        </p:spPr>
        <p:txBody>
          <a:bodyPr>
            <a:no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R=300m neighbourhood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form</a:t>
            </a:r>
            <a:endParaRPr lang="nl-NL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82"/>
            <a:ext cx="9144000" cy="994172"/>
          </a:xfrm>
        </p:spPr>
        <p:txBody>
          <a:bodyPr>
            <a:noAutofit/>
          </a:bodyPr>
          <a:lstStyle/>
          <a:p>
            <a:pPr lvl="0"/>
            <a:r>
              <a:rPr lang="en-GB" sz="4000" b="1" dirty="0"/>
              <a:t>Exercise 2, R=300m neighbourhood form</a:t>
            </a:r>
            <a:endParaRPr lang="nl-NL" sz="4000" b="1" dirty="0"/>
          </a:p>
        </p:txBody>
      </p:sp>
      <p:pic>
        <p:nvPicPr>
          <p:cNvPr id="4" name="Afbeelding 3" descr="Exercis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2043"/>
            <a:ext cx="3239929" cy="32399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4038600" y="1196752"/>
            <a:ext cx="4853880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Redistribute 44 dots of 100 inhabitants (r</a:t>
            </a:r>
            <a:r>
              <a:rPr lang="en-GB" sz="2400" baseline="-25000" dirty="0"/>
              <a:t>1</a:t>
            </a:r>
            <a:r>
              <a:rPr lang="en-GB" sz="2400" dirty="0"/>
              <a:t>=30m</a:t>
            </a:r>
            <a:r>
              <a:rPr lang="en-GB" sz="2400" baseline="-25000" dirty="0"/>
              <a:t>floor</a:t>
            </a:r>
            <a:r>
              <a:rPr lang="en-GB" sz="2400" dirty="0"/>
              <a:t>+3m</a:t>
            </a:r>
            <a:r>
              <a:rPr lang="en-GB" sz="2400" baseline="-25000" dirty="0"/>
              <a:t>parking</a:t>
            </a:r>
            <a:r>
              <a:rPr lang="en-GB" sz="2400" dirty="0"/>
              <a:t>).</a:t>
            </a:r>
            <a:endParaRPr lang="nl-NL" sz="2400" dirty="0"/>
          </a:p>
          <a:p>
            <a:r>
              <a:rPr lang="en-GB" sz="2400" dirty="0"/>
              <a:t> </a:t>
            </a:r>
            <a:endParaRPr lang="nl-NL" sz="2400" dirty="0"/>
          </a:p>
          <a:p>
            <a:r>
              <a:rPr lang="en-GB" sz="2400" dirty="0"/>
              <a:t>Replace one dot r</a:t>
            </a:r>
            <a:r>
              <a:rPr lang="en-GB" sz="2400" baseline="-25000" dirty="0"/>
              <a:t>1</a:t>
            </a:r>
            <a:r>
              <a:rPr lang="en-GB" sz="2400" dirty="0"/>
              <a:t> as neighbourhood centre.</a:t>
            </a:r>
            <a:endParaRPr lang="nl-NL" sz="2400" dirty="0"/>
          </a:p>
          <a:p>
            <a:r>
              <a:rPr lang="en-GB" sz="2400" dirty="0"/>
              <a:t> </a:t>
            </a:r>
            <a:endParaRPr lang="nl-NL" sz="2400" dirty="0"/>
          </a:p>
          <a:p>
            <a:r>
              <a:rPr lang="en-GB" sz="2400" dirty="0"/>
              <a:t>Any dot r</a:t>
            </a:r>
            <a:r>
              <a:rPr lang="en-GB" sz="2400" baseline="-25000" dirty="0"/>
              <a:t>1</a:t>
            </a:r>
            <a:r>
              <a:rPr lang="en-GB" sz="2400" dirty="0"/>
              <a:t>=30m can be split up into 10 dots of  10 inhabitants (r</a:t>
            </a:r>
            <a:r>
              <a:rPr lang="en-GB" sz="2400" baseline="-25000" dirty="0"/>
              <a:t>2</a:t>
            </a:r>
            <a:r>
              <a:rPr lang="en-GB" sz="2400" dirty="0"/>
              <a:t>=10m</a:t>
            </a:r>
            <a:r>
              <a:rPr lang="en-GB" sz="2400" dirty="0" smtClean="0"/>
              <a:t>).</a:t>
            </a:r>
          </a:p>
          <a:p>
            <a:endParaRPr lang="en-GB" sz="2400" dirty="0"/>
          </a:p>
          <a:p>
            <a:r>
              <a:rPr lang="en-GB" sz="2400" dirty="0"/>
              <a:t>Add a neighbourhood park r3=100m.</a:t>
            </a:r>
          </a:p>
          <a:p>
            <a:endParaRPr lang="nl-NL" sz="1350" dirty="0"/>
          </a:p>
        </p:txBody>
      </p:sp>
      <p:sp>
        <p:nvSpPr>
          <p:cNvPr id="3" name="Rechthoek 2"/>
          <p:cNvSpPr/>
          <p:nvPr/>
        </p:nvSpPr>
        <p:spPr>
          <a:xfrm>
            <a:off x="535998" y="5229200"/>
            <a:ext cx="8356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Widen </a:t>
            </a:r>
            <a:r>
              <a:rPr lang="en-GB" sz="2400" dirty="0"/>
              <a:t>5 residential roads (5 x 600m long and 6m width) into neighbourhood roads (12m width).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2981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456" y="11266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GB" sz="4000" b="1" dirty="0"/>
              <a:t>Standard Green Structure</a:t>
            </a:r>
            <a:endParaRPr lang="nl-NL" sz="4000" b="1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789950" y="2220521"/>
            <a:ext cx="3279879" cy="318806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592256" y="2132856"/>
            <a:ext cx="432314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50" dirty="0" err="1"/>
              <a:t>Within</a:t>
            </a:r>
            <a:r>
              <a:rPr lang="nl-NL" sz="4050" dirty="0"/>
              <a:t> </a:t>
            </a:r>
            <a:r>
              <a:rPr lang="nl-NL" sz="4050" dirty="0" err="1"/>
              <a:t>any</a:t>
            </a:r>
            <a:r>
              <a:rPr lang="nl-NL" sz="4050" dirty="0"/>
              <a:t> radius R </a:t>
            </a:r>
            <a:r>
              <a:rPr lang="nl-NL" sz="4050" dirty="0" err="1"/>
              <a:t>an</a:t>
            </a:r>
            <a:r>
              <a:rPr lang="nl-NL" sz="4050" dirty="0"/>
              <a:t> </a:t>
            </a:r>
            <a:r>
              <a:rPr lang="nl-NL" sz="4050" dirty="0" err="1"/>
              <a:t>average</a:t>
            </a:r>
            <a:r>
              <a:rPr lang="nl-NL" sz="4050" dirty="0"/>
              <a:t> </a:t>
            </a:r>
            <a:r>
              <a:rPr lang="nl-NL" sz="4050" dirty="0" err="1"/>
              <a:t>distance</a:t>
            </a:r>
            <a:r>
              <a:rPr lang="nl-NL" sz="4050" dirty="0"/>
              <a:t> r=R/3 </a:t>
            </a:r>
            <a:r>
              <a:rPr lang="nl-NL" sz="4050" dirty="0" err="1"/>
              <a:t>into</a:t>
            </a:r>
            <a:r>
              <a:rPr lang="nl-NL" sz="4050" dirty="0"/>
              <a:t> a </a:t>
            </a:r>
            <a:r>
              <a:rPr lang="nl-NL" sz="4050" dirty="0" err="1"/>
              <a:t>substantial</a:t>
            </a:r>
            <a:r>
              <a:rPr lang="nl-NL" sz="4050" dirty="0"/>
              <a:t> (1/10) green area.  </a:t>
            </a:r>
          </a:p>
        </p:txBody>
      </p:sp>
    </p:spTree>
    <p:extLst>
      <p:ext uri="{BB962C8B-B14F-4D97-AF65-F5344CB8AC3E}">
        <p14:creationId xmlns:p14="http://schemas.microsoft.com/office/powerpoint/2010/main" val="7906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258" y="980728"/>
            <a:ext cx="5598902" cy="994172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GB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Primary profile spaces needed</a:t>
            </a:r>
            <a:endParaRPr lang="nl-NL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373283" y="4498445"/>
          <a:ext cx="8550800" cy="96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668"/>
                <a:gridCol w="1500188"/>
                <a:gridCol w="2557463"/>
                <a:gridCol w="2980481"/>
              </a:tblGrid>
              <a:tr h="96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Pedestrian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50 + 2 x 5 </a:t>
                      </a:r>
                      <a:r>
                        <a:rPr lang="en-GB" sz="2100" dirty="0">
                          <a:effectLst/>
                          <a:sym typeface="Symbol" panose="05050102010706020507" pitchFamily="18" charset="2"/>
                        </a:rPr>
                        <a:t>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dirty="0">
                          <a:effectLst/>
                        </a:rPr>
                        <a:t>60 cm</a:t>
                      </a:r>
                      <a:endParaRPr lang="nl-NL" sz="2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Cyclist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75 + 2 x 15 </a:t>
                      </a:r>
                      <a:r>
                        <a:rPr lang="en-GB" sz="2100" dirty="0">
                          <a:effectLst/>
                          <a:sym typeface="Symbol" panose="05050102010706020507" pitchFamily="18" charset="2"/>
                        </a:rPr>
                        <a:t>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dirty="0">
                          <a:effectLst/>
                        </a:rPr>
                        <a:t>100 cm</a:t>
                      </a:r>
                      <a:endParaRPr lang="nl-NL" sz="2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Car 30 km/h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200 + 2 x 15 </a:t>
                      </a:r>
                      <a:r>
                        <a:rPr lang="en-GB" sz="2100" dirty="0">
                          <a:effectLst/>
                          <a:sym typeface="Symbol" panose="05050102010706020507" pitchFamily="18" charset="2"/>
                        </a:rPr>
                        <a:t>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dirty="0">
                          <a:effectLst/>
                        </a:rPr>
                        <a:t>230 cm </a:t>
                      </a:r>
                      <a:endParaRPr lang="nl-NL" sz="2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Bus 50 km/h 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dirty="0">
                          <a:effectLst/>
                        </a:rPr>
                        <a:t>255 +2 x 25</a:t>
                      </a:r>
                      <a:r>
                        <a:rPr lang="en-GB" sz="2100" dirty="0">
                          <a:effectLst/>
                          <a:sym typeface="Symbol" panose="05050102010706020507" pitchFamily="18" charset="2"/>
                        </a:rPr>
                        <a:t></a:t>
                      </a:r>
                      <a:endParaRPr lang="nl-NL" sz="2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100" b="1" dirty="0">
                          <a:effectLst/>
                        </a:rPr>
                        <a:t>300 cm</a:t>
                      </a:r>
                      <a:endParaRPr lang="nl-NL" sz="2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</a:tbl>
          </a:graphicData>
        </a:graphic>
      </p:graphicFrame>
      <p:pic>
        <p:nvPicPr>
          <p:cNvPr id="1028" name="Afbeelding 102" descr="Voetganger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3" y="2125266"/>
            <a:ext cx="883748" cy="22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fbeelding 101" descr="fiets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10" y="2125266"/>
            <a:ext cx="1226842" cy="22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Afbeelding 100" descr="A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80" y="2577168"/>
            <a:ext cx="2457528" cy="17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beelding 99" descr="B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297766"/>
            <a:ext cx="2960626" cy="30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neighbourhood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18" y="1988840"/>
            <a:ext cx="3577590" cy="32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3Profiel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57419"/>
            <a:ext cx="2842736" cy="323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1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 b="19864"/>
          <a:stretch/>
        </p:blipFill>
        <p:spPr>
          <a:xfrm>
            <a:off x="195386" y="1628800"/>
            <a:ext cx="8562256" cy="52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82"/>
            <a:ext cx="9144000" cy="1440160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nl-NL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Nes; Zijpp (2000) </a:t>
            </a:r>
            <a:r>
              <a:rPr lang="nl-NL" sz="36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Scale</a:t>
            </a:r>
            <a:r>
              <a:rPr lang="nl-NL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Factor </a:t>
            </a:r>
            <a:r>
              <a:rPr lang="nl-NL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br>
              <a:rPr lang="nl-NL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l-NL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</a:t>
            </a:r>
            <a:r>
              <a:rPr lang="nl-NL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Hierarchical</a:t>
            </a:r>
            <a:r>
              <a:rPr lang="nl-N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Road Networks</a:t>
            </a:r>
            <a:br>
              <a:rPr lang="nl-N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l-N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Natural </a:t>
            </a:r>
            <a:r>
              <a:rPr lang="nl-NL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Phenomenon</a:t>
            </a:r>
            <a:r>
              <a:rPr lang="nl-N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(Delft)</a:t>
            </a:r>
            <a:r>
              <a:rPr lang="nl-NL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Trail</a:t>
            </a:r>
            <a:endParaRPr lang="nl-NL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22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factor 3 network hierarchy</a:t>
            </a:r>
            <a:endParaRPr lang="nl-NL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Wegenhierarchie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3" y="2038109"/>
            <a:ext cx="3653939" cy="389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506433"/>
              </p:ext>
            </p:extLst>
          </p:nvPr>
        </p:nvGraphicFramePr>
        <p:xfrm>
          <a:off x="3524492" y="2065972"/>
          <a:ext cx="5584012" cy="3869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838"/>
                <a:gridCol w="787823"/>
                <a:gridCol w="416688"/>
                <a:gridCol w="581628"/>
                <a:gridCol w="590309"/>
                <a:gridCol w="460094"/>
                <a:gridCol w="600440"/>
                <a:gridCol w="504056"/>
                <a:gridCol w="504056"/>
                <a:gridCol w="720080"/>
              </a:tblGrid>
              <a:tr h="3697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           Category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6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 </a:t>
                      </a:r>
                      <a:endParaRPr lang="nl-NL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</a:tr>
              <a:tr h="2095306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anchor="b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residential path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residential street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neighbourhood road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district road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urban highway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highway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regional highway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metropolitan highway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 vert="vert270" anchor="b"/>
                </a:tc>
              </a:tr>
              <a:tr h="461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served </a:t>
                      </a:r>
                      <a:r>
                        <a:rPr lang="en-GB" sz="1100" dirty="0">
                          <a:effectLst/>
                        </a:rPr>
                        <a:t>area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estate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ensemble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neigh-</a:t>
                      </a:r>
                      <a:r>
                        <a:rPr lang="en-GB" sz="1100" dirty="0" err="1">
                          <a:effectLst/>
                        </a:rPr>
                        <a:t>bourhood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district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town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conur-bation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region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metropoli-tan region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</a:tr>
              <a:tr h="46198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 radius | mesh | crossing distance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300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3 000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10 000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30 000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30 000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</a:tr>
              <a:tr h="24035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served </a:t>
                      </a:r>
                      <a:r>
                        <a:rPr lang="en-GB" sz="1100" dirty="0">
                          <a:effectLst/>
                        </a:rPr>
                        <a:t>inhabitants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10 000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100 000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 </a:t>
                      </a:r>
                      <a:r>
                        <a:rPr lang="en-GB" sz="1100" dirty="0" err="1" smtClean="0">
                          <a:effectLst/>
                        </a:rPr>
                        <a:t>mln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10 </a:t>
                      </a:r>
                      <a:r>
                        <a:rPr lang="en-GB" sz="1100" dirty="0" err="1" smtClean="0">
                          <a:effectLst/>
                        </a:rPr>
                        <a:t>mln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100 </a:t>
                      </a:r>
                      <a:r>
                        <a:rPr lang="en-GB" sz="1100" dirty="0" err="1" smtClean="0">
                          <a:effectLst/>
                        </a:rPr>
                        <a:t>mln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</a:tr>
              <a:tr h="240353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number </a:t>
                      </a:r>
                      <a:r>
                        <a:rPr lang="en-GB" sz="1100" dirty="0" smtClean="0">
                          <a:effectLst/>
                        </a:rPr>
                        <a:t>of floors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7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</a:t>
                      </a:r>
                      <a:endParaRPr lang="nl-NL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714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7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27" y="84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Ten levels of difference to be explored</a:t>
            </a:r>
            <a:endParaRPr lang="nl-NL" b="1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3325"/>
            <a:ext cx="8280920" cy="399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fbeelding 13" descr="composit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460875" cy="10147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29560" y="126876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Look for differences at any level of scale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7926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529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Excel profile generator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170"/>
            <a:ext cx="9144000" cy="52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1 Standard </a:t>
            </a:r>
            <a:r>
              <a:rPr lang="nl-NL" sz="4000" b="1" dirty="0" err="1"/>
              <a:t>residential</a:t>
            </a:r>
            <a:r>
              <a:rPr lang="nl-NL" sz="4000" b="1" dirty="0"/>
              <a:t> </a:t>
            </a:r>
            <a:r>
              <a:rPr lang="nl-NL" sz="4000" b="1" dirty="0" err="1" smtClean="0"/>
              <a:t>path</a:t>
            </a:r>
            <a:r>
              <a:rPr lang="nl-NL" sz="4000" b="1" dirty="0" smtClean="0"/>
              <a:t> 10m</a:t>
            </a:r>
            <a:endParaRPr lang="nl-NL" sz="40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2 Standard </a:t>
            </a:r>
            <a:r>
              <a:rPr lang="nl-NL" sz="4000" b="1" dirty="0" err="1"/>
              <a:t>residential</a:t>
            </a:r>
            <a:r>
              <a:rPr lang="nl-NL" sz="4000" b="1" dirty="0"/>
              <a:t> </a:t>
            </a:r>
            <a:r>
              <a:rPr lang="nl-NL" sz="4000" b="1" dirty="0" err="1" smtClean="0"/>
              <a:t>street</a:t>
            </a:r>
            <a:r>
              <a:rPr lang="nl-NL" sz="4000" b="1" dirty="0" smtClean="0"/>
              <a:t> 20m</a:t>
            </a:r>
            <a:endParaRPr lang="nl-NL" sz="40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86" y="2219441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914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3 Standard </a:t>
            </a:r>
            <a:r>
              <a:rPr lang="nl-NL" sz="4000" b="1" dirty="0" err="1"/>
              <a:t>neighbourhood</a:t>
            </a:r>
            <a:r>
              <a:rPr lang="nl-NL" sz="4000" b="1" dirty="0"/>
              <a:t> </a:t>
            </a:r>
            <a:r>
              <a:rPr lang="nl-NL" sz="4000" b="1" dirty="0" err="1" smtClean="0"/>
              <a:t>road</a:t>
            </a:r>
            <a:r>
              <a:rPr lang="nl-NL" sz="4000" b="1" dirty="0" smtClean="0"/>
              <a:t> 30m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4 Standard district </a:t>
            </a:r>
            <a:r>
              <a:rPr lang="nl-NL" sz="4000" b="1" dirty="0" err="1" smtClean="0"/>
              <a:t>road</a:t>
            </a:r>
            <a:r>
              <a:rPr lang="nl-NL" sz="4000" b="1" dirty="0" smtClean="0"/>
              <a:t> 40m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0796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5 Standard </a:t>
            </a:r>
            <a:r>
              <a:rPr lang="nl-NL" sz="4000" b="1" dirty="0" err="1"/>
              <a:t>urban</a:t>
            </a:r>
            <a:r>
              <a:rPr lang="nl-NL" sz="4000" b="1" dirty="0"/>
              <a:t> </a:t>
            </a:r>
            <a:r>
              <a:rPr lang="nl-NL" sz="4000" b="1" dirty="0" smtClean="0"/>
              <a:t>highway 60m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936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6 Standard </a:t>
            </a:r>
            <a:r>
              <a:rPr lang="nl-NL" sz="4000" b="1" dirty="0" smtClean="0"/>
              <a:t>highway 70m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7 Standard </a:t>
            </a:r>
            <a:r>
              <a:rPr lang="nl-NL" sz="4000" b="1" dirty="0" err="1"/>
              <a:t>regional</a:t>
            </a:r>
            <a:r>
              <a:rPr lang="nl-NL" sz="4000" b="1" dirty="0"/>
              <a:t> </a:t>
            </a:r>
            <a:r>
              <a:rPr lang="nl-NL" sz="4000" b="1" dirty="0" smtClean="0"/>
              <a:t>highway 80m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8 Standard </a:t>
            </a:r>
            <a:r>
              <a:rPr lang="nl-NL" sz="4000" b="1" dirty="0" err="1"/>
              <a:t>metropolitan</a:t>
            </a:r>
            <a:r>
              <a:rPr lang="nl-NL" sz="4000" b="1" dirty="0"/>
              <a:t> </a:t>
            </a:r>
            <a:r>
              <a:rPr lang="nl-NL" sz="4000" b="1" dirty="0" smtClean="0"/>
              <a:t>highway 100m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9" y="2220750"/>
            <a:ext cx="677268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5792"/>
            <a:ext cx="9144000" cy="994172"/>
          </a:xfrm>
        </p:spPr>
        <p:txBody>
          <a:bodyPr>
            <a:noAutofit/>
          </a:bodyPr>
          <a:lstStyle/>
          <a:p>
            <a:pPr algn="ctr"/>
            <a:r>
              <a:rPr lang="nl-NL" sz="4000" b="1" dirty="0" err="1"/>
              <a:t>Physical</a:t>
            </a:r>
            <a:r>
              <a:rPr lang="nl-NL" sz="4000" b="1" dirty="0"/>
              <a:t> </a:t>
            </a:r>
            <a:r>
              <a:rPr lang="nl-NL" sz="4000" b="1" dirty="0" err="1"/>
              <a:t>measures</a:t>
            </a:r>
            <a:r>
              <a:rPr lang="nl-NL" sz="4000" b="1" dirty="0"/>
              <a:t>,</a:t>
            </a:r>
            <a:br>
              <a:rPr lang="nl-NL" sz="4000" b="1" dirty="0"/>
            </a:br>
            <a:r>
              <a:rPr lang="nl-NL" sz="4000" b="1" dirty="0" err="1"/>
              <a:t>capacity</a:t>
            </a:r>
            <a:r>
              <a:rPr lang="nl-NL" sz="4000" b="1" dirty="0"/>
              <a:t> </a:t>
            </a:r>
            <a:r>
              <a:rPr lang="nl-NL" sz="4000" b="1" dirty="0" err="1"/>
              <a:t>and</a:t>
            </a:r>
            <a:r>
              <a:rPr lang="nl-NL" sz="4000" b="1" dirty="0"/>
              <a:t> </a:t>
            </a:r>
            <a:r>
              <a:rPr lang="nl-NL" sz="4000" b="1" dirty="0" err="1"/>
              <a:t>residential</a:t>
            </a:r>
            <a:r>
              <a:rPr lang="nl-NL" sz="4000" b="1" dirty="0"/>
              <a:t> </a:t>
            </a:r>
            <a:r>
              <a:rPr lang="nl-NL" sz="4000" b="1" dirty="0" err="1"/>
              <a:t>intensity</a:t>
            </a:r>
            <a:endParaRPr lang="nl-NL" sz="4000" b="1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67100" y="2120717"/>
          <a:ext cx="8619424" cy="3492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040"/>
                <a:gridCol w="744173"/>
                <a:gridCol w="744173"/>
                <a:gridCol w="744173"/>
                <a:gridCol w="744173"/>
                <a:gridCol w="744173"/>
                <a:gridCol w="744173"/>
                <a:gridCol w="744173"/>
                <a:gridCol w="744173"/>
              </a:tblGrid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Physical infrastructure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 width between facades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km/hour design velocity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150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 minimum lane width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1,75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2,25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2,75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3,25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3,25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3,25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3,25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3,25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number of lanes</a:t>
                      </a:r>
                      <a:endParaRPr lang="nl-NL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Capacity (possible use)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vehicles/h capacity per lane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1 500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vehicles/hour capacity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4 000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8 000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16 000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vehicles/24 hour capacity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5 000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40 000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80 000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160 000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320 000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Use |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922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residential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directly served inhabitants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</a:t>
                      </a:r>
                      <a:r>
                        <a:rPr lang="en-GB" sz="1400" dirty="0" err="1" smtClean="0">
                          <a:effectLst/>
                        </a:rPr>
                        <a:t>mln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3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baseline="0" dirty="0" err="1" smtClean="0">
                          <a:effectLst/>
                        </a:rPr>
                        <a:t>mln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10mln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car rides/inhabitant/day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0,10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0,05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0,02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%surrounding infrastructure used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50%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50%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light vehicles/24 hour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150 000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58742" y="1972190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350">
                <a:latin typeface="Arial" panose="020B0604020202020204" pitchFamily="34" charset="0"/>
              </a:rPr>
              <a:t/>
            </a:r>
            <a:br>
              <a:rPr lang="nl-NL" altLang="nl-NL" sz="1350">
                <a:latin typeface="Arial" panose="020B0604020202020204" pitchFamily="34" charset="0"/>
              </a:rPr>
            </a:br>
            <a:endParaRPr lang="nl-NL" altLang="nl-NL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56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/>
              <a:t>A </a:t>
            </a:r>
            <a:r>
              <a:rPr lang="en-GB" b="1" i="1" dirty="0"/>
              <a:t>frame</a:t>
            </a:r>
            <a:r>
              <a:rPr lang="en-GB" b="1" dirty="0"/>
              <a:t> 100x </a:t>
            </a:r>
            <a:r>
              <a:rPr lang="en-GB" b="1" dirty="0" smtClean="0"/>
              <a:t>the </a:t>
            </a:r>
            <a:r>
              <a:rPr lang="en-GB" b="1" i="1" dirty="0" smtClean="0"/>
              <a:t>grain</a:t>
            </a:r>
            <a:r>
              <a:rPr lang="en-GB" b="1" dirty="0" smtClean="0"/>
              <a:t> </a:t>
            </a:r>
            <a:r>
              <a:rPr lang="en-GB" b="1" dirty="0"/>
              <a:t>of a drawing representing a building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18" y="1611440"/>
            <a:ext cx="3956574" cy="4709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Any representation has an upper and a lower boundary:</a:t>
            </a:r>
          </a:p>
          <a:p>
            <a:pPr marL="0" indent="0">
              <a:buNone/>
            </a:pPr>
            <a:r>
              <a:rPr lang="en-GB" dirty="0" smtClean="0"/>
              <a:t>a frame and a grain.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Let us notate them as a ‘nominal radius’ R and r.</a:t>
            </a:r>
          </a:p>
        </p:txBody>
      </p:sp>
      <p:pic>
        <p:nvPicPr>
          <p:cNvPr id="1026" name="Picture 2" descr="D:\tmdejong\Desktop\Urbanism Week\Scale articulation_files\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3937"/>
            <a:ext cx="3970784" cy="42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 err="1"/>
              <a:t>Adding</a:t>
            </a:r>
            <a:r>
              <a:rPr lang="nl-NL" sz="4000" b="1" dirty="0"/>
              <a:t> cargo </a:t>
            </a:r>
            <a:r>
              <a:rPr lang="nl-NL" sz="4000" b="1" dirty="0" err="1"/>
              <a:t>and</a:t>
            </a:r>
            <a:r>
              <a:rPr lang="nl-NL" sz="4000" b="1" dirty="0"/>
              <a:t> service, </a:t>
            </a:r>
            <a:r>
              <a:rPr lang="nl-NL" sz="4000" b="1" dirty="0" err="1"/>
              <a:t>noise</a:t>
            </a:r>
            <a:endParaRPr lang="nl-NL" sz="4000" b="1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67100" y="2125266"/>
          <a:ext cx="862665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7106"/>
                <a:gridCol w="739943"/>
                <a:gridCol w="739943"/>
                <a:gridCol w="739943"/>
                <a:gridCol w="739943"/>
                <a:gridCol w="739943"/>
                <a:gridCol w="739943"/>
                <a:gridCol w="739943"/>
                <a:gridCol w="739943"/>
              </a:tblGrid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cargo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kg cargo/inhabitant per day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4114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kg cargo/vehicle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cargo vehicles/24 hour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6 000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service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service visit/inhabitant/day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0,01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0,01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0,01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0,01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0,00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4114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service vehicles/24 hour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0,20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2,00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6 000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Total including residential use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 anchor="b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vehicles/24 hour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204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2 022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10 420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22 200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104 000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162 000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240 000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vehicles/hour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202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1 042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2 220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10 400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16 200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24 000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vehicles/hour peak intensity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% use by car = intensity/capacity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0,4%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1,0%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26%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28%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65%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81%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75%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noise</a:t>
                      </a: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dB(A) noise on façade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66</a:t>
                      </a:r>
                      <a:endParaRPr lang="nl-N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5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59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62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74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84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90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96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  <a:tr h="20574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% devaluation </a:t>
                      </a:r>
                      <a:r>
                        <a:rPr lang="en-GB" sz="1400" dirty="0" err="1">
                          <a:effectLst/>
                        </a:rPr>
                        <a:t>houseprice</a:t>
                      </a:r>
                      <a:r>
                        <a:rPr lang="en-GB" sz="1400" dirty="0">
                          <a:effectLst/>
                        </a:rPr>
                        <a:t> by </a:t>
                      </a:r>
                      <a:r>
                        <a:rPr lang="en-GB" sz="1400" dirty="0" smtClean="0">
                          <a:effectLst/>
                        </a:rPr>
                        <a:t>noise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5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22%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34%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40%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48%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54%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639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58742" y="1972190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350">
                <a:latin typeface="Arial" panose="020B0604020202020204" pitchFamily="34" charset="0"/>
              </a:rPr>
              <a:t/>
            </a:r>
            <a:br>
              <a:rPr lang="nl-NL" altLang="nl-NL" sz="1350">
                <a:latin typeface="Arial" panose="020B0604020202020204" pitchFamily="34" charset="0"/>
              </a:rPr>
            </a:br>
            <a:endParaRPr lang="nl-NL" altLang="nl-NL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82"/>
            <a:ext cx="9144000" cy="994172"/>
          </a:xfrm>
        </p:spPr>
        <p:txBody>
          <a:bodyPr>
            <a:noAutofit/>
          </a:bodyPr>
          <a:lstStyle/>
          <a:p>
            <a:pPr lvl="0"/>
            <a:r>
              <a:rPr lang="en-GB" sz="4000" b="1" dirty="0"/>
              <a:t>Exercise 2, R=300m neighbourhood form</a:t>
            </a:r>
            <a:endParaRPr lang="nl-NL" sz="4000" b="1" dirty="0"/>
          </a:p>
        </p:txBody>
      </p:sp>
      <p:pic>
        <p:nvPicPr>
          <p:cNvPr id="4" name="Afbeelding 3" descr="Exercis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2043"/>
            <a:ext cx="3239929" cy="32399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4038600" y="1196752"/>
            <a:ext cx="4853880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Redistribute 44 dots of 100 inhabitants (r</a:t>
            </a:r>
            <a:r>
              <a:rPr lang="en-GB" sz="2400" baseline="-25000" dirty="0"/>
              <a:t>1</a:t>
            </a:r>
            <a:r>
              <a:rPr lang="en-GB" sz="2400" dirty="0"/>
              <a:t>=30m</a:t>
            </a:r>
            <a:r>
              <a:rPr lang="en-GB" sz="2400" baseline="-25000" dirty="0"/>
              <a:t>floor</a:t>
            </a:r>
            <a:r>
              <a:rPr lang="en-GB" sz="2400" dirty="0"/>
              <a:t>+3m</a:t>
            </a:r>
            <a:r>
              <a:rPr lang="en-GB" sz="2400" baseline="-25000" dirty="0"/>
              <a:t>parking</a:t>
            </a:r>
            <a:r>
              <a:rPr lang="en-GB" sz="2400" dirty="0"/>
              <a:t>).</a:t>
            </a:r>
            <a:endParaRPr lang="nl-NL" sz="2400" dirty="0"/>
          </a:p>
          <a:p>
            <a:r>
              <a:rPr lang="en-GB" sz="2400" dirty="0"/>
              <a:t> </a:t>
            </a:r>
            <a:endParaRPr lang="nl-NL" sz="2400" dirty="0"/>
          </a:p>
          <a:p>
            <a:r>
              <a:rPr lang="en-GB" sz="2400" dirty="0"/>
              <a:t>Replace one dot r</a:t>
            </a:r>
            <a:r>
              <a:rPr lang="en-GB" sz="2400" baseline="-25000" dirty="0"/>
              <a:t>1</a:t>
            </a:r>
            <a:r>
              <a:rPr lang="en-GB" sz="2400" dirty="0"/>
              <a:t> as neighbourhood centre.</a:t>
            </a:r>
            <a:endParaRPr lang="nl-NL" sz="2400" dirty="0"/>
          </a:p>
          <a:p>
            <a:r>
              <a:rPr lang="en-GB" sz="2400" dirty="0"/>
              <a:t> </a:t>
            </a:r>
            <a:endParaRPr lang="nl-NL" sz="2400" dirty="0"/>
          </a:p>
          <a:p>
            <a:r>
              <a:rPr lang="en-GB" sz="2400" dirty="0"/>
              <a:t>Any dot r</a:t>
            </a:r>
            <a:r>
              <a:rPr lang="en-GB" sz="2400" baseline="-25000" dirty="0"/>
              <a:t>1</a:t>
            </a:r>
            <a:r>
              <a:rPr lang="en-GB" sz="2400" dirty="0"/>
              <a:t>=30m can be split up into 10 dots of  10 inhabitants (r</a:t>
            </a:r>
            <a:r>
              <a:rPr lang="en-GB" sz="2400" baseline="-25000" dirty="0"/>
              <a:t>2</a:t>
            </a:r>
            <a:r>
              <a:rPr lang="en-GB" sz="2400" dirty="0"/>
              <a:t>=10m</a:t>
            </a:r>
            <a:r>
              <a:rPr lang="en-GB" sz="2400" dirty="0" smtClean="0"/>
              <a:t>).</a:t>
            </a:r>
          </a:p>
          <a:p>
            <a:endParaRPr lang="en-GB" sz="2400" dirty="0"/>
          </a:p>
          <a:p>
            <a:r>
              <a:rPr lang="en-GB" sz="2400" dirty="0"/>
              <a:t>Add a neighbourhood park r3=100m.</a:t>
            </a:r>
          </a:p>
          <a:p>
            <a:endParaRPr lang="nl-NL" sz="1350" dirty="0"/>
          </a:p>
        </p:txBody>
      </p:sp>
      <p:sp>
        <p:nvSpPr>
          <p:cNvPr id="3" name="Rechthoek 2"/>
          <p:cNvSpPr/>
          <p:nvPr/>
        </p:nvSpPr>
        <p:spPr>
          <a:xfrm>
            <a:off x="535998" y="5229200"/>
            <a:ext cx="8356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Widen </a:t>
            </a:r>
            <a:r>
              <a:rPr lang="en-GB" sz="2400" dirty="0"/>
              <a:t>5 residential roads (5 x 600m long and 6m width) into neighbourhood roads (12m width).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674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7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700" b="1" dirty="0" smtClean="0">
                <a:solidFill>
                  <a:schemeClr val="bg1">
                    <a:lumMod val="65000"/>
                  </a:schemeClr>
                </a:solidFill>
              </a:rPr>
              <a:t>3: </a:t>
            </a:r>
            <a:r>
              <a:rPr lang="en-GB" sz="6700" b="1" dirty="0">
                <a:solidFill>
                  <a:schemeClr val="bg1">
                    <a:lumMod val="65000"/>
                  </a:schemeClr>
                </a:solidFill>
              </a:rPr>
              <a:t>R=1km </a:t>
            </a:r>
            <a:r>
              <a:rPr lang="en-GB" sz="6700" b="1" dirty="0" smtClean="0">
                <a:solidFill>
                  <a:schemeClr val="bg1">
                    <a:lumMod val="65000"/>
                  </a:schemeClr>
                </a:solidFill>
              </a:rPr>
              <a:t>district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Exercise 3, R=1km district</a:t>
            </a:r>
            <a:endParaRPr lang="nl-NL" sz="4000" b="1" dirty="0"/>
          </a:p>
        </p:txBody>
      </p:sp>
      <p:pic>
        <p:nvPicPr>
          <p:cNvPr id="4" name="Afbeelding 3" descr="redraw R=1km, r=30m (100inh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6" y="2132856"/>
            <a:ext cx="7945134" cy="2411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570216" y="4732734"/>
            <a:ext cx="7945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Redraw </a:t>
            </a:r>
            <a:r>
              <a:rPr lang="en-GB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component of R=1km (70 000inh.),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=30m (100inh.),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=100m green,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=300m green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616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/>
              <a:t>Look </a:t>
            </a:r>
            <a:r>
              <a:rPr lang="nl-NL" sz="4000" b="1" dirty="0" err="1"/>
              <a:t>for</a:t>
            </a:r>
            <a:r>
              <a:rPr lang="nl-NL" sz="4000" b="1" dirty="0"/>
              <a:t> </a:t>
            </a:r>
            <a:r>
              <a:rPr lang="nl-NL" sz="4000" b="1" dirty="0" err="1"/>
              <a:t>components</a:t>
            </a:r>
            <a:r>
              <a:rPr lang="nl-NL" sz="4000" b="1" dirty="0"/>
              <a:t> </a:t>
            </a:r>
            <a:r>
              <a:rPr lang="nl-NL" sz="4000" b="1" dirty="0" err="1"/>
              <a:t>and</a:t>
            </a:r>
            <a:r>
              <a:rPr lang="nl-NL" sz="4000" b="1" dirty="0"/>
              <a:t> details</a:t>
            </a:r>
          </a:p>
        </p:txBody>
      </p:sp>
      <p:pic>
        <p:nvPicPr>
          <p:cNvPr id="3" name="Afbeelding 2" descr="065 Compositio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2"/>
          <a:stretch/>
        </p:blipFill>
        <p:spPr bwMode="auto">
          <a:xfrm>
            <a:off x="1835696" y="1052736"/>
            <a:ext cx="5472608" cy="284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065 Compositio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2"/>
          <a:stretch/>
        </p:blipFill>
        <p:spPr bwMode="auto">
          <a:xfrm>
            <a:off x="1409782" y="3933056"/>
            <a:ext cx="6324436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7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 err="1"/>
              <a:t>Cerda</a:t>
            </a:r>
            <a:r>
              <a:rPr lang="nl-NL" sz="4000" b="1" dirty="0"/>
              <a:t> </a:t>
            </a:r>
            <a:r>
              <a:rPr lang="nl-NL" sz="4000" b="1" dirty="0" err="1"/>
              <a:t>and</a:t>
            </a:r>
            <a:r>
              <a:rPr lang="nl-NL" sz="4000" b="1" dirty="0"/>
              <a:t> </a:t>
            </a:r>
            <a:r>
              <a:rPr lang="nl-NL" sz="4000" b="1" dirty="0" err="1"/>
              <a:t>Buchanan</a:t>
            </a:r>
            <a:endParaRPr lang="nl-NL" sz="4000" b="1" dirty="0"/>
          </a:p>
        </p:txBody>
      </p:sp>
      <p:pic>
        <p:nvPicPr>
          <p:cNvPr id="1030" name="Afbeelding 62" descr="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792375" y="2628344"/>
            <a:ext cx="26289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fbeelding 61" descr="Cer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60" y="2563319"/>
            <a:ext cx="2028239" cy="20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fbeelding 57" descr="Buchann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97" y="2375725"/>
            <a:ext cx="3111034" cy="29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fbeelding 60" descr="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7" y="4867434"/>
            <a:ext cx="804863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Afbeelding 59" descr="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24" y="4819015"/>
            <a:ext cx="1190625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beelding 58" descr="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>
            <a:fillRect/>
          </a:stretch>
        </p:blipFill>
        <p:spPr bwMode="auto">
          <a:xfrm>
            <a:off x="3741962" y="4742915"/>
            <a:ext cx="183832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002086" y="4445774"/>
            <a:ext cx="23870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Plan </a:t>
            </a:r>
            <a:r>
              <a:rPr lang="en-GB" sz="1350" dirty="0" err="1"/>
              <a:t>Cerdà</a:t>
            </a:r>
            <a:r>
              <a:rPr lang="en-GB" sz="1350" dirty="0"/>
              <a:t> (1867)  in Barcelona</a:t>
            </a:r>
            <a:endParaRPr lang="nl-NL" sz="1350" dirty="0"/>
          </a:p>
        </p:txBody>
      </p:sp>
      <p:sp>
        <p:nvSpPr>
          <p:cNvPr id="6" name="Rechthoek 5"/>
          <p:cNvSpPr/>
          <p:nvPr/>
        </p:nvSpPr>
        <p:spPr>
          <a:xfrm>
            <a:off x="3738132" y="4418917"/>
            <a:ext cx="18654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A </a:t>
            </a:r>
            <a:r>
              <a:rPr lang="en-GB" sz="1350" dirty="0" err="1"/>
              <a:t>Cerdà</a:t>
            </a:r>
            <a:r>
              <a:rPr lang="en-GB" sz="1350" dirty="0"/>
              <a:t> neighbourhood</a:t>
            </a:r>
            <a:endParaRPr lang="nl-NL" sz="1350" dirty="0"/>
          </a:p>
        </p:txBody>
      </p:sp>
      <p:sp>
        <p:nvSpPr>
          <p:cNvPr id="7" name="Rechthoek 6"/>
          <p:cNvSpPr/>
          <p:nvPr/>
        </p:nvSpPr>
        <p:spPr>
          <a:xfrm>
            <a:off x="6225671" y="5295365"/>
            <a:ext cx="19369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dirty="0"/>
              <a:t>The Buchanan grid put in a square 2x2km</a:t>
            </a:r>
            <a:endParaRPr lang="nl-NL" sz="13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40043" y="5295366"/>
            <a:ext cx="10552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dirty="0"/>
              <a:t>Residential streets 20m </a:t>
            </a:r>
            <a:endParaRPr lang="nl-NL" sz="13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136449" y="5286613"/>
            <a:ext cx="12852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dirty="0"/>
              <a:t>Neighbourhood roads 30m</a:t>
            </a:r>
            <a:endParaRPr lang="nl-NL" sz="1350" dirty="0"/>
          </a:p>
        </p:txBody>
      </p:sp>
      <p:sp>
        <p:nvSpPr>
          <p:cNvPr id="10" name="Rechthoek 9"/>
          <p:cNvSpPr/>
          <p:nvPr/>
        </p:nvSpPr>
        <p:spPr>
          <a:xfrm>
            <a:off x="3736417" y="5295365"/>
            <a:ext cx="18486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50" dirty="0"/>
              <a:t>District roads 50m wide</a:t>
            </a:r>
            <a:endParaRPr lang="nl-NL" sz="135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39392" y="1277328"/>
            <a:ext cx="309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Cut-off</a:t>
            </a:r>
            <a:r>
              <a:rPr lang="nl-NL" sz="2400" dirty="0"/>
              <a:t> corners make a square of </a:t>
            </a:r>
            <a:r>
              <a:rPr lang="nl-NL" sz="2400" dirty="0" err="1"/>
              <a:t>every</a:t>
            </a:r>
            <a:r>
              <a:rPr lang="nl-NL" sz="2400" dirty="0"/>
              <a:t> crossing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779912" y="1292567"/>
            <a:ext cx="1658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Square </a:t>
            </a:r>
            <a:r>
              <a:rPr lang="nl-NL" sz="2400" dirty="0" err="1" smtClean="0"/>
              <a:t>neighbour-hoods</a:t>
            </a:r>
            <a:endParaRPr lang="nl-NL" sz="2400" dirty="0"/>
          </a:p>
        </p:txBody>
      </p:sp>
      <p:sp>
        <p:nvSpPr>
          <p:cNvPr id="15" name="Tekstvak 14"/>
          <p:cNvSpPr txBox="1"/>
          <p:nvPr/>
        </p:nvSpPr>
        <p:spPr>
          <a:xfrm>
            <a:off x="5900175" y="911389"/>
            <a:ext cx="2713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 smtClean="0"/>
              <a:t>Hexagonal</a:t>
            </a:r>
            <a:r>
              <a:rPr lang="nl-NL" sz="2400" dirty="0" smtClean="0"/>
              <a:t> </a:t>
            </a:r>
            <a:r>
              <a:rPr lang="nl-NL" sz="2400" dirty="0" err="1" smtClean="0"/>
              <a:t>neighbourhoods</a:t>
            </a:r>
            <a:r>
              <a:rPr lang="nl-NL" sz="2400" dirty="0" smtClean="0"/>
              <a:t>: </a:t>
            </a:r>
            <a:r>
              <a:rPr lang="nl-NL" sz="2400" dirty="0" err="1" smtClean="0"/>
              <a:t>less</a:t>
            </a:r>
            <a:r>
              <a:rPr lang="nl-NL" sz="2400" dirty="0" smtClean="0"/>
              <a:t> </a:t>
            </a:r>
            <a:r>
              <a:rPr lang="nl-NL" sz="2400" dirty="0" err="1"/>
              <a:t>pavement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traffic </a:t>
            </a:r>
            <a:r>
              <a:rPr lang="nl-NL" sz="2400" dirty="0" err="1" smtClean="0"/>
              <a:t>calming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919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The formation of rectangles</a:t>
            </a:r>
            <a:endParaRPr lang="nl-NL" sz="4000" b="1" dirty="0"/>
          </a:p>
        </p:txBody>
      </p:sp>
      <p:pic>
        <p:nvPicPr>
          <p:cNvPr id="3" name="Afbeelding 2" descr="19 Zeepvl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4" y="2615037"/>
            <a:ext cx="3397406" cy="326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18 Maaswijd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49" y="1403009"/>
            <a:ext cx="2481851" cy="43875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4195580" y="2737951"/>
            <a:ext cx="16992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Elongating diminishes the number of crossings</a:t>
            </a:r>
          </a:p>
          <a:p>
            <a:pPr algn="r"/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Length (L) and width (W) of the mesh for the same net density of</a:t>
            </a:r>
          </a:p>
          <a:p>
            <a:pPr algn="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km/km</a:t>
            </a:r>
            <a:r>
              <a:rPr lang="en-GB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63114" y="1268760"/>
            <a:ext cx="343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 </a:t>
            </a:r>
            <a:r>
              <a:rPr lang="nl-NL" sz="2400" dirty="0" err="1"/>
              <a:t>higher</a:t>
            </a:r>
            <a:r>
              <a:rPr lang="nl-NL" sz="2400" dirty="0"/>
              <a:t> order </a:t>
            </a:r>
            <a:r>
              <a:rPr lang="nl-NL" sz="2400" dirty="0" err="1"/>
              <a:t>straightens</a:t>
            </a:r>
            <a:r>
              <a:rPr lang="nl-NL" sz="2400" dirty="0"/>
              <a:t> a </a:t>
            </a:r>
            <a:r>
              <a:rPr lang="nl-NL" sz="2400" dirty="0" err="1"/>
              <a:t>hexagonal</a:t>
            </a:r>
            <a:r>
              <a:rPr lang="nl-NL" sz="2400" dirty="0"/>
              <a:t> </a:t>
            </a:r>
            <a:r>
              <a:rPr lang="nl-NL" sz="2400" dirty="0" err="1"/>
              <a:t>pattern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345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/>
              <a:t>The advantage of </a:t>
            </a:r>
            <a:r>
              <a:rPr lang="nl-NL" b="1" dirty="0" err="1"/>
              <a:t>rectangularity</a:t>
            </a:r>
            <a:r>
              <a:rPr lang="nl-NL" b="1" dirty="0"/>
              <a:t> (Bach</a:t>
            </a:r>
            <a:r>
              <a:rPr lang="nl-NL" b="1" dirty="0" smtClean="0"/>
              <a:t>)</a:t>
            </a:r>
            <a:endParaRPr lang="nl-NL" b="1" dirty="0"/>
          </a:p>
        </p:txBody>
      </p:sp>
      <p:pic>
        <p:nvPicPr>
          <p:cNvPr id="3" name="Afbeelding 2" descr="HerkomstBestemm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2839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Cent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268760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ivisi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0" y="1268760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OneWa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15" y="1282839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ycleRout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20" y="1326454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GreenCros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61048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View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861048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Connected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07" y="3906768"/>
            <a:ext cx="1352550" cy="134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Crook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45" y="3861048"/>
            <a:ext cx="1352550" cy="1347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hthoek 11"/>
          <p:cNvSpPr/>
          <p:nvPr/>
        </p:nvSpPr>
        <p:spPr>
          <a:xfrm>
            <a:off x="628650" y="2553381"/>
            <a:ext cx="1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 a short cut as long as the detour</a:t>
            </a:r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>
            <a:off x="2171701" y="2553975"/>
            <a:ext cx="1352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Easily </a:t>
            </a:r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providing a centre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3650342" y="2549412"/>
            <a:ext cx="1641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Easily </a:t>
            </a:r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diminishing access crossings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5174604" y="2553975"/>
            <a:ext cx="1517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Easily </a:t>
            </a:r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introducing one way traffic</a:t>
            </a:r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6805612" y="2553975"/>
            <a:ext cx="2052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Easily </a:t>
            </a:r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giving way to other networks such as cycle paths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171700" y="5062314"/>
            <a:ext cx="1392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Exceptions draw special attention</a:t>
            </a:r>
            <a:endParaRPr lang="nl-NL" dirty="0"/>
          </a:p>
        </p:txBody>
      </p:sp>
      <p:sp>
        <p:nvSpPr>
          <p:cNvPr id="18" name="Rechthoek 17"/>
          <p:cNvSpPr/>
          <p:nvPr/>
        </p:nvSpPr>
        <p:spPr>
          <a:xfrm>
            <a:off x="628650" y="5065380"/>
            <a:ext cx="1528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Easily accepting ongoing green lines</a:t>
            </a:r>
            <a:endParaRPr lang="nl-NL" dirty="0"/>
          </a:p>
        </p:txBody>
      </p:sp>
      <p:sp>
        <p:nvSpPr>
          <p:cNvPr id="19" name="Rechthoek 18"/>
          <p:cNvSpPr/>
          <p:nvPr/>
        </p:nvSpPr>
        <p:spPr>
          <a:xfrm>
            <a:off x="3693976" y="5080523"/>
            <a:ext cx="1439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Easy hinging to other grids</a:t>
            </a:r>
            <a:endParaRPr lang="nl-NL" dirty="0"/>
          </a:p>
        </p:txBody>
      </p:sp>
      <p:sp>
        <p:nvSpPr>
          <p:cNvPr id="20" name="Rechthoek 19"/>
          <p:cNvSpPr/>
          <p:nvPr/>
        </p:nvSpPr>
        <p:spPr>
          <a:xfrm>
            <a:off x="5157741" y="5065380"/>
            <a:ext cx="1517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Crooked grids keep easy orientation</a:t>
            </a:r>
            <a:endParaRPr lang="nl-NL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776502" y="4198292"/>
            <a:ext cx="2259994" cy="20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nl-N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However, he content of a crooked grid is less than a rectangular one, while its outline is the same as the </a:t>
            </a:r>
            <a:r>
              <a:rPr lang="en-GB" altLang="nl-N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square.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nl-NL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GB" altLang="nl-N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it will cost more pavement per inhabitant.</a:t>
            </a:r>
            <a:r>
              <a:rPr lang="nl-NL" altLang="nl-NL" sz="1600" dirty="0"/>
              <a:t> 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Safe </a:t>
            </a:r>
            <a:r>
              <a:rPr lang="nl-NL" b="1" dirty="0" err="1"/>
              <a:t>residential</a:t>
            </a:r>
            <a:r>
              <a:rPr lang="nl-NL" b="1" dirty="0"/>
              <a:t> </a:t>
            </a:r>
            <a:r>
              <a:rPr lang="nl-NL" b="1" dirty="0" err="1"/>
              <a:t>paths</a:t>
            </a:r>
            <a:r>
              <a:rPr lang="nl-NL" b="1" dirty="0"/>
              <a:t> </a:t>
            </a:r>
            <a:r>
              <a:rPr lang="nl-NL" b="1" dirty="0" smtClean="0"/>
              <a:t>save </a:t>
            </a:r>
            <a:r>
              <a:rPr lang="nl-NL" b="1" dirty="0" err="1"/>
              <a:t>pavement</a:t>
            </a:r>
            <a:endParaRPr lang="nl-NL" b="1" dirty="0"/>
          </a:p>
        </p:txBody>
      </p:sp>
      <p:pic>
        <p:nvPicPr>
          <p:cNvPr id="4" name="Afbeelding 3" descr="Ensemble dispers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95583"/>
            <a:ext cx="1963674" cy="196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Ensemble concent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57017"/>
            <a:ext cx="1963674" cy="196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3" y="2283619"/>
            <a:ext cx="2499407" cy="347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entral roa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39" y="2283619"/>
            <a:ext cx="3406134" cy="3346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5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nl-NL" b="1" dirty="0" err="1"/>
              <a:t>Less</a:t>
            </a:r>
            <a:r>
              <a:rPr lang="nl-NL" b="1" dirty="0"/>
              <a:t> </a:t>
            </a:r>
            <a:r>
              <a:rPr lang="nl-NL" b="1" dirty="0" err="1" smtClean="0"/>
              <a:t>roads</a:t>
            </a:r>
            <a:r>
              <a:rPr lang="nl-NL" b="1" dirty="0"/>
              <a:t> </a:t>
            </a:r>
            <a:r>
              <a:rPr lang="nl-NL" b="1" dirty="0" smtClean="0"/>
              <a:t>  </a:t>
            </a:r>
            <a:r>
              <a:rPr lang="nl-NL" b="1" dirty="0"/>
              <a:t>Central </a:t>
            </a:r>
            <a:r>
              <a:rPr lang="nl-NL" b="1" dirty="0" err="1"/>
              <a:t>space</a:t>
            </a:r>
            <a:r>
              <a:rPr lang="nl-NL" b="1" dirty="0"/>
              <a:t> looks </a:t>
            </a:r>
            <a:r>
              <a:rPr lang="nl-NL" b="1" dirty="0" err="1"/>
              <a:t>larger</a:t>
            </a:r>
            <a:endParaRPr lang="nl-NL" b="1" dirty="0"/>
          </a:p>
        </p:txBody>
      </p:sp>
      <p:pic>
        <p:nvPicPr>
          <p:cNvPr id="3" name="Afbeelding 2" descr="Quar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76964"/>
            <a:ext cx="2978659" cy="295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Optica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51" y="2376964"/>
            <a:ext cx="4485799" cy="2881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4029550" y="5509968"/>
            <a:ext cx="4378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 built-up area optically full or empty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628650" y="5333170"/>
            <a:ext cx="2759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dirty="0" err="1"/>
              <a:t>Leaving</a:t>
            </a:r>
            <a:r>
              <a:rPr lang="nl-NL" sz="2100" dirty="0"/>
              <a:t> out </a:t>
            </a:r>
            <a:r>
              <a:rPr lang="nl-NL" sz="2100" dirty="0" err="1"/>
              <a:t>some</a:t>
            </a:r>
            <a:r>
              <a:rPr lang="nl-NL" sz="2100" dirty="0"/>
              <a:t> </a:t>
            </a:r>
            <a:r>
              <a:rPr lang="nl-NL" sz="2100" dirty="0" err="1"/>
              <a:t>neigbourhood</a:t>
            </a:r>
            <a:r>
              <a:rPr lang="nl-NL" sz="2100" dirty="0"/>
              <a:t> </a:t>
            </a:r>
            <a:r>
              <a:rPr lang="nl-NL" sz="2100" dirty="0" err="1"/>
              <a:t>roads</a:t>
            </a:r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11450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857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Boundaries of nominal R and r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24259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A ‘nominal’ radius is a </a:t>
            </a:r>
            <a:r>
              <a:rPr lang="en-GB" i="1" dirty="0" smtClean="0"/>
              <a:t>name</a:t>
            </a:r>
            <a:r>
              <a:rPr lang="en-GB" dirty="0" smtClean="0"/>
              <a:t> for a range of measures.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‘R=10m’ is something between 3m and 30m. </a:t>
            </a:r>
            <a:endParaRPr lang="nl-NL" dirty="0"/>
          </a:p>
        </p:txBody>
      </p:sp>
      <p:pic>
        <p:nvPicPr>
          <p:cNvPr id="14338" name="Picture 2" descr="\\TAEKEDEJONG\Users\Public\Documents\Public3\Nominal val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4264"/>
            <a:ext cx="5400600" cy="42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300" y="-13530"/>
            <a:ext cx="8623301" cy="1282289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 smtClean="0"/>
              <a:t>T-</a:t>
            </a:r>
            <a:r>
              <a:rPr lang="nl-NL" b="1" dirty="0" err="1" smtClean="0"/>
              <a:t>crossings</a:t>
            </a:r>
            <a:r>
              <a:rPr lang="nl-NL" b="1" dirty="0" smtClean="0"/>
              <a:t> safer </a:t>
            </a:r>
            <a:r>
              <a:rPr lang="nl-NL" b="1" dirty="0" err="1" smtClean="0"/>
              <a:t>than</a:t>
            </a:r>
            <a:r>
              <a:rPr lang="nl-NL" b="1" dirty="0" smtClean="0"/>
              <a:t> X-</a:t>
            </a:r>
            <a:r>
              <a:rPr lang="nl-NL" b="1" dirty="0" err="1" smtClean="0"/>
              <a:t>crossings</a:t>
            </a:r>
            <a:r>
              <a:rPr lang="nl-NL" b="1" dirty="0" smtClean="0"/>
              <a:t> (Camillo </a:t>
            </a:r>
            <a:r>
              <a:rPr lang="nl-NL" b="1" dirty="0" err="1"/>
              <a:t>Sitte</a:t>
            </a:r>
            <a:r>
              <a:rPr lang="nl-NL" b="1" dirty="0"/>
              <a:t>)</a:t>
            </a:r>
          </a:p>
        </p:txBody>
      </p:sp>
      <p:pic>
        <p:nvPicPr>
          <p:cNvPr id="4" name="Afbeelding 3" descr="Sit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4" y="2008662"/>
            <a:ext cx="5585759" cy="26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Rotond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38" y="2346370"/>
            <a:ext cx="2017349" cy="20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24376" y="45478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77637" y="4489449"/>
          <a:ext cx="2052638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r:id="rId5" imgW="2734057" imgH="1752381" progId="MSPhotoEd.3">
                  <p:embed/>
                </p:oleObj>
              </mc:Choice>
              <mc:Fallback>
                <p:oleObj r:id="rId5" imgW="2734057" imgH="1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637" y="4489449"/>
                        <a:ext cx="2052638" cy="1314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93409" y="45478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705300" y="4489449"/>
          <a:ext cx="1310684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r:id="rId7" imgW="2209524" imgH="2219635" progId="MSPhotoEd.3">
                  <p:embed/>
                </p:oleObj>
              </mc:Choice>
              <mc:Fallback>
                <p:oleObj r:id="rId7" imgW="2209524" imgH="221963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300" y="4489449"/>
                        <a:ext cx="1310684" cy="1314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346838" y="2008662"/>
            <a:ext cx="2333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/>
              <a:t>A </a:t>
            </a:r>
            <a:r>
              <a:rPr lang="nl-NL" sz="1350" dirty="0" err="1"/>
              <a:t>roundabout</a:t>
            </a:r>
            <a:r>
              <a:rPr lang="nl-NL" sz="1350" dirty="0"/>
              <a:t>: 4 T-</a:t>
            </a:r>
            <a:r>
              <a:rPr lang="nl-NL" sz="1350" dirty="0" err="1"/>
              <a:t>crossings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37721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b="1" dirty="0" err="1"/>
              <a:t>Zoetermeer’s</a:t>
            </a:r>
            <a:r>
              <a:rPr lang="nl-NL" sz="4000" b="1" dirty="0"/>
              <a:t> T-crossing </a:t>
            </a:r>
            <a:r>
              <a:rPr lang="nl-NL" sz="4000" b="1" dirty="0" err="1"/>
              <a:t>strategy</a:t>
            </a:r>
            <a:endParaRPr lang="nl-NL" sz="4000" b="1" dirty="0"/>
          </a:p>
        </p:txBody>
      </p:sp>
      <p:pic>
        <p:nvPicPr>
          <p:cNvPr id="3" name="Afbeelding 2" descr="40827k ZoetermBas v Gent'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58533"/>
            <a:ext cx="1824990" cy="16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40827k ZoetermeerBasisKaar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30" y="2365390"/>
            <a:ext cx="2437924" cy="16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40827 ZoetermeerBuurtOntw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211526"/>
            <a:ext cx="2148840" cy="16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29" y="4225240"/>
            <a:ext cx="2448878" cy="1619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/>
          <p:cNvSpPr txBox="1"/>
          <p:nvPr/>
        </p:nvSpPr>
        <p:spPr>
          <a:xfrm>
            <a:off x="6228184" y="3789040"/>
            <a:ext cx="27020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/>
              <a:t>A </a:t>
            </a:r>
            <a:r>
              <a:rPr lang="nl-NL" sz="2700" dirty="0" err="1"/>
              <a:t>nice</a:t>
            </a:r>
            <a:r>
              <a:rPr lang="nl-NL" sz="2700" dirty="0"/>
              <a:t> </a:t>
            </a:r>
            <a:r>
              <a:rPr lang="nl-NL" sz="2700" dirty="0" err="1"/>
              <a:t>idea</a:t>
            </a:r>
            <a:r>
              <a:rPr lang="nl-NL" sz="2700" dirty="0"/>
              <a:t>, but the drivers </a:t>
            </a:r>
            <a:r>
              <a:rPr lang="nl-NL" sz="2700" dirty="0" err="1"/>
              <a:t>appear</a:t>
            </a:r>
            <a:r>
              <a:rPr lang="nl-NL" sz="2700" dirty="0"/>
              <a:t> </a:t>
            </a:r>
            <a:r>
              <a:rPr lang="nl-NL" sz="2700" dirty="0" err="1"/>
              <a:t>to</a:t>
            </a:r>
            <a:r>
              <a:rPr lang="nl-NL" sz="2700" dirty="0"/>
              <a:t> take </a:t>
            </a:r>
            <a:r>
              <a:rPr lang="nl-NL" sz="2700" dirty="0" err="1"/>
              <a:t>equal</a:t>
            </a:r>
            <a:r>
              <a:rPr lang="nl-NL" sz="2700" dirty="0"/>
              <a:t> risk:</a:t>
            </a:r>
          </a:p>
          <a:p>
            <a:r>
              <a:rPr lang="nl-NL" sz="2700" dirty="0" err="1"/>
              <a:t>they</a:t>
            </a:r>
            <a:r>
              <a:rPr lang="nl-NL" sz="2700" dirty="0"/>
              <a:t> drive </a:t>
            </a:r>
            <a:r>
              <a:rPr lang="nl-NL" sz="2700" dirty="0" err="1"/>
              <a:t>faster</a:t>
            </a:r>
            <a:r>
              <a:rPr lang="nl-NL" sz="2700" dirty="0"/>
              <a:t>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28651" y="2051556"/>
            <a:ext cx="23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First sketch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474530" y="2051556"/>
            <a:ext cx="243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Realized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83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8"/>
            <a:ext cx="9143999" cy="1265701"/>
          </a:xfrm>
        </p:spPr>
        <p:txBody>
          <a:bodyPr>
            <a:noAutofit/>
          </a:bodyPr>
          <a:lstStyle/>
          <a:p>
            <a:r>
              <a:rPr lang="nl-NL" sz="4000" b="1" dirty="0"/>
              <a:t>Tunnels: </a:t>
            </a:r>
            <a:r>
              <a:rPr lang="nl-NL" sz="4000" b="1" dirty="0" err="1"/>
              <a:t>slopes</a:t>
            </a:r>
            <a:r>
              <a:rPr lang="nl-NL" sz="4000" b="1" dirty="0"/>
              <a:t> </a:t>
            </a:r>
            <a:r>
              <a:rPr lang="nl-NL" sz="4000" b="1" dirty="0" err="1"/>
              <a:t>divide</a:t>
            </a:r>
            <a:r>
              <a:rPr lang="nl-NL" sz="4000" b="1" dirty="0"/>
              <a:t> </a:t>
            </a:r>
            <a:r>
              <a:rPr lang="nl-NL" sz="4000" b="1" dirty="0" err="1"/>
              <a:t>adjacent</a:t>
            </a:r>
            <a:r>
              <a:rPr lang="nl-NL" sz="4000" b="1" dirty="0"/>
              <a:t> </a:t>
            </a:r>
            <a:r>
              <a:rPr lang="nl-NL" sz="4000" b="1" dirty="0" err="1"/>
              <a:t>neighbourhoods</a:t>
            </a: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2" y="1520155"/>
            <a:ext cx="9153111" cy="53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914"/>
            <a:ext cx="8229600" cy="1143000"/>
          </a:xfrm>
        </p:spPr>
        <p:txBody>
          <a:bodyPr/>
          <a:lstStyle/>
          <a:p>
            <a:r>
              <a:rPr lang="nl-NL" b="1" dirty="0" err="1" smtClean="0"/>
              <a:t>Count</a:t>
            </a:r>
            <a:r>
              <a:rPr lang="nl-NL" b="1" dirty="0" smtClean="0"/>
              <a:t> </a:t>
            </a:r>
            <a:r>
              <a:rPr lang="nl-NL" b="1" dirty="0" err="1"/>
              <a:t>your</a:t>
            </a:r>
            <a:r>
              <a:rPr lang="nl-NL" b="1" dirty="0"/>
              <a:t> </a:t>
            </a:r>
            <a:r>
              <a:rPr lang="nl-NL" b="1" dirty="0" err="1"/>
              <a:t>crossings</a:t>
            </a:r>
            <a:r>
              <a:rPr lang="nl-NL" b="1" dirty="0"/>
              <a:t> (</a:t>
            </a:r>
            <a:r>
              <a:rPr lang="nl-NL" b="1" dirty="0" err="1" smtClean="0"/>
              <a:t>costs</a:t>
            </a:r>
            <a:r>
              <a:rPr lang="nl-NL" b="1" dirty="0" smtClean="0"/>
              <a:t>)</a:t>
            </a:r>
            <a:endParaRPr lang="nl-NL" b="1" dirty="0"/>
          </a:p>
        </p:txBody>
      </p:sp>
      <p:pic>
        <p:nvPicPr>
          <p:cNvPr id="3" name="Afbeeldin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25266"/>
            <a:ext cx="4024313" cy="3648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96007"/>
              </p:ext>
            </p:extLst>
          </p:nvPr>
        </p:nvGraphicFramePr>
        <p:xfrm>
          <a:off x="4678681" y="2132857"/>
          <a:ext cx="4262439" cy="3640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0643"/>
                <a:gridCol w="942627"/>
                <a:gridCol w="1311941"/>
                <a:gridCol w="677228"/>
              </a:tblGrid>
              <a:tr h="1042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 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residential </a:t>
                      </a:r>
                      <a:r>
                        <a:rPr lang="en-GB" sz="1500" dirty="0" smtClean="0">
                          <a:effectLst/>
                        </a:rPr>
                        <a:t>streets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(</a:t>
                      </a:r>
                      <a:r>
                        <a:rPr lang="en-GB" sz="1500" dirty="0">
                          <a:effectLst/>
                        </a:rPr>
                        <a:t>20m wide)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neighbourhood </a:t>
                      </a:r>
                      <a:r>
                        <a:rPr lang="en-GB" sz="1500" dirty="0" smtClean="0">
                          <a:effectLst/>
                        </a:rPr>
                        <a:t>roads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(30m </a:t>
                      </a:r>
                      <a:r>
                        <a:rPr lang="en-GB" sz="1500" dirty="0">
                          <a:effectLst/>
                        </a:rPr>
                        <a:t>wide)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district </a:t>
                      </a:r>
                      <a:r>
                        <a:rPr lang="en-GB" sz="1500" dirty="0" smtClean="0">
                          <a:effectLst/>
                        </a:rPr>
                        <a:t>roads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(</a:t>
                      </a:r>
                      <a:r>
                        <a:rPr lang="en-GB" sz="1500" dirty="0">
                          <a:effectLst/>
                        </a:rPr>
                        <a:t>40m wide)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5196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residential streets</a:t>
                      </a: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519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effectLst/>
                        </a:rPr>
                        <a:t>neighbourhood roads</a:t>
                      </a:r>
                      <a:endParaRPr lang="nl-NL" sz="15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5196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effectLst/>
                        </a:rPr>
                        <a:t>district roads</a:t>
                      </a:r>
                      <a:endParaRPr lang="nl-NL" sz="1500" dirty="0" smtClean="0">
                        <a:effectLst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5196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main ditches (3m wide)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16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8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5196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water courses (10m wide)</a:t>
                      </a:r>
                      <a:endParaRPr lang="nl-NL" sz="1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5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</a:t>
                      </a:r>
                      <a:endParaRPr lang="nl-NL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3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Dry </a:t>
            </a:r>
            <a:r>
              <a:rPr lang="nl-NL" b="1" dirty="0" err="1"/>
              <a:t>networks</a:t>
            </a:r>
            <a:endParaRPr lang="nl-NL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461670"/>
              </p:ext>
            </p:extLst>
          </p:nvPr>
        </p:nvGraphicFramePr>
        <p:xfrm>
          <a:off x="0" y="1380568"/>
          <a:ext cx="8748464" cy="541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r:id="rId3" imgW="5714286" imgH="3696216" progId="MSPhotoEd.3">
                  <p:embed/>
                </p:oleObj>
              </mc:Choice>
              <mc:Fallback>
                <p:oleObj r:id="rId3" imgW="5714286" imgH="36962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0568"/>
                        <a:ext cx="8748464" cy="54183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/>
              <a:t>Wet </a:t>
            </a:r>
            <a:r>
              <a:rPr lang="nl-NL" b="1" dirty="0" err="1"/>
              <a:t>networks</a:t>
            </a:r>
            <a:endParaRPr lang="nl-NL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074247"/>
              </p:ext>
            </p:extLst>
          </p:nvPr>
        </p:nvGraphicFramePr>
        <p:xfrm>
          <a:off x="179512" y="1263074"/>
          <a:ext cx="8980414" cy="555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r:id="rId3" imgW="5714286" imgH="3629532" progId="MSPhotoEd.3">
                  <p:embed/>
                </p:oleObj>
              </mc:Choice>
              <mc:Fallback>
                <p:oleObj r:id="rId3" imgW="5714286" imgH="36295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63074"/>
                        <a:ext cx="8980414" cy="5550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53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Autofit/>
          </a:bodyPr>
          <a:lstStyle/>
          <a:p>
            <a:r>
              <a:rPr lang="nl-NL" b="1" dirty="0" err="1"/>
              <a:t>Interference</a:t>
            </a:r>
            <a:r>
              <a:rPr lang="nl-NL" b="1" dirty="0"/>
              <a:t> of dry </a:t>
            </a:r>
            <a:r>
              <a:rPr lang="nl-NL" b="1" dirty="0" err="1"/>
              <a:t>and</a:t>
            </a:r>
            <a:r>
              <a:rPr lang="nl-NL" b="1" dirty="0"/>
              <a:t> wet </a:t>
            </a:r>
            <a:r>
              <a:rPr lang="nl-NL" b="1" dirty="0" err="1"/>
              <a:t>networks</a:t>
            </a:r>
            <a:endParaRPr lang="nl-NL" b="1" dirty="0"/>
          </a:p>
        </p:txBody>
      </p:sp>
      <p:pic>
        <p:nvPicPr>
          <p:cNvPr id="3" name="Afbeelding 2" descr="22 Interferent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85" y="1000100"/>
            <a:ext cx="6339808" cy="5669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653208" y="5042500"/>
            <a:ext cx="18124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Elongating saves crossings</a:t>
            </a:r>
          </a:p>
        </p:txBody>
      </p:sp>
    </p:spTree>
    <p:extLst>
      <p:ext uri="{BB962C8B-B14F-4D97-AF65-F5344CB8AC3E}">
        <p14:creationId xmlns:p14="http://schemas.microsoft.com/office/powerpoint/2010/main" val="3863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/>
              <a:t>Superposition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interference</a:t>
            </a:r>
            <a:endParaRPr lang="nl-NL" b="1" dirty="0"/>
          </a:p>
        </p:txBody>
      </p:sp>
      <p:pic>
        <p:nvPicPr>
          <p:cNvPr id="4" name="Afbeelding 3" descr="Spoo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50" y="2775910"/>
            <a:ext cx="1890000" cy="18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Snelwe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49" y="2775910"/>
            <a:ext cx="1890000" cy="18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Tocht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49" y="2775910"/>
            <a:ext cx="1890000" cy="18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Vliet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2775910"/>
            <a:ext cx="1890000" cy="18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/>
          <p:cNvSpPr/>
          <p:nvPr/>
        </p:nvSpPr>
        <p:spPr>
          <a:xfrm>
            <a:off x="639464" y="4665911"/>
            <a:ext cx="1879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Rivers, canals and brooks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2627547" y="4665911"/>
            <a:ext cx="1890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Superposition of races</a:t>
            </a:r>
            <a:endParaRPr lang="nl-NL" dirty="0"/>
          </a:p>
        </p:txBody>
      </p:sp>
      <p:sp>
        <p:nvSpPr>
          <p:cNvPr id="10" name="Rechthoek 9"/>
          <p:cNvSpPr/>
          <p:nvPr/>
        </p:nvSpPr>
        <p:spPr>
          <a:xfrm>
            <a:off x="4626446" y="4665911"/>
            <a:ext cx="1890003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Interference with highways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6625351" y="4665910"/>
            <a:ext cx="188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Interference with highways and railways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/>
              <a:t>Pedestrians</a:t>
            </a:r>
            <a:endParaRPr lang="nl-NL" b="1" dirty="0"/>
          </a:p>
        </p:txBody>
      </p:sp>
      <p:pic>
        <p:nvPicPr>
          <p:cNvPr id="4" name="Afbeelding 3" descr="Reich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74" y="2028968"/>
            <a:ext cx="3650742" cy="365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Radbur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5164"/>
            <a:ext cx="3634739" cy="3634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/>
          <p:cNvSpPr/>
          <p:nvPr/>
        </p:nvSpPr>
        <p:spPr>
          <a:xfrm>
            <a:off x="1162199" y="2065163"/>
            <a:ext cx="32932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1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Reichow</a:t>
            </a:r>
            <a:r>
              <a:rPr lang="en-GB" sz="21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car first</a:t>
            </a:r>
            <a:endParaRPr lang="nl-NL" sz="2100" dirty="0"/>
          </a:p>
        </p:txBody>
      </p:sp>
      <p:sp>
        <p:nvSpPr>
          <p:cNvPr id="7" name="Rechthoek 6"/>
          <p:cNvSpPr/>
          <p:nvPr/>
        </p:nvSpPr>
        <p:spPr>
          <a:xfrm>
            <a:off x="4865360" y="2065163"/>
            <a:ext cx="31886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1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Runcorn:  pedestrian first</a:t>
            </a:r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19495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Public transport(Bach)</a:t>
            </a:r>
          </a:p>
        </p:txBody>
      </p:sp>
      <p:pic>
        <p:nvPicPr>
          <p:cNvPr id="4" name="Afbeelding 3" descr="Bushal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09314"/>
            <a:ext cx="7886700" cy="33916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628650" y="1974371"/>
            <a:ext cx="322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Collecting</a:t>
            </a:r>
            <a:r>
              <a:rPr lang="nl-NL" sz="2400" dirty="0"/>
              <a:t> </a:t>
            </a:r>
            <a:r>
              <a:rPr lang="nl-NL" sz="2400" dirty="0" err="1"/>
              <a:t>travellers</a:t>
            </a:r>
            <a:endParaRPr lang="nl-NL" sz="2400" dirty="0"/>
          </a:p>
        </p:txBody>
      </p:sp>
      <p:sp>
        <p:nvSpPr>
          <p:cNvPr id="6" name="Tekstvak 5"/>
          <p:cNvSpPr txBox="1"/>
          <p:nvPr/>
        </p:nvSpPr>
        <p:spPr>
          <a:xfrm>
            <a:off x="3182112" y="1983302"/>
            <a:ext cx="533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Connecting</a:t>
            </a:r>
            <a:r>
              <a:rPr lang="nl-NL" sz="2400" dirty="0"/>
              <a:t> </a:t>
            </a:r>
            <a:r>
              <a:rPr lang="nl-NL" sz="2400" dirty="0" err="1"/>
              <a:t>travellers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5059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/>
              <a:t>Usual names fitting R=</a:t>
            </a:r>
            <a:endParaRPr lang="nl-NL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70833"/>
              </p:ext>
            </p:extLst>
          </p:nvPr>
        </p:nvGraphicFramePr>
        <p:xfrm>
          <a:off x="467544" y="1903413"/>
          <a:ext cx="8150833" cy="420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Document" r:id="rId4" imgW="5913402" imgH="3050825" progId="Word.Document.12">
                  <p:embed/>
                </p:oleObj>
              </mc:Choice>
              <mc:Fallback>
                <p:oleObj name="Document" r:id="rId4" imgW="5913402" imgH="30508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544" y="1903413"/>
                        <a:ext cx="8150833" cy="4205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/>
              <a:t>Types of bus </a:t>
            </a:r>
            <a:r>
              <a:rPr lang="nl-NL" b="1" dirty="0" err="1"/>
              <a:t>stops</a:t>
            </a:r>
            <a:endParaRPr lang="nl-NL" b="1" dirty="0"/>
          </a:p>
        </p:txBody>
      </p:sp>
      <p:pic>
        <p:nvPicPr>
          <p:cNvPr id="4" name="Afbeelding 3" descr="BusEilan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4" y="2365637"/>
            <a:ext cx="3733038" cy="214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BusVisgraa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20" y="2361759"/>
            <a:ext cx="4068612" cy="21534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/>
          <p:cNvSpPr/>
          <p:nvPr/>
        </p:nvSpPr>
        <p:spPr>
          <a:xfrm>
            <a:off x="340614" y="4892321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Island type of central bus station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4694700" y="4893365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Herringbone type of central bus station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06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3058"/>
            <a:ext cx="8629650" cy="1265701"/>
          </a:xfrm>
        </p:spPr>
        <p:txBody>
          <a:bodyPr>
            <a:noAutofit/>
          </a:bodyPr>
          <a:lstStyle/>
          <a:p>
            <a:r>
              <a:rPr lang="nl-NL" b="1" dirty="0" err="1"/>
              <a:t>Two</a:t>
            </a:r>
            <a:r>
              <a:rPr lang="nl-NL" b="1" dirty="0"/>
              <a:t> types of shopping </a:t>
            </a:r>
            <a:r>
              <a:rPr lang="nl-NL" b="1" dirty="0" err="1" smtClean="0"/>
              <a:t>centres</a:t>
            </a:r>
            <a:r>
              <a:rPr lang="nl-NL" b="1" dirty="0"/>
              <a:t/>
            </a:r>
            <a:br>
              <a:rPr lang="nl-NL" b="1" dirty="0"/>
            </a:br>
            <a:r>
              <a:rPr lang="nl-NL" b="1" dirty="0" err="1" smtClean="0"/>
              <a:t>with</a:t>
            </a:r>
            <a:r>
              <a:rPr lang="nl-NL" b="1" dirty="0" smtClean="0"/>
              <a:t> </a:t>
            </a:r>
            <a:r>
              <a:rPr lang="nl-NL" b="1" dirty="0"/>
              <a:t>a bus stop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" y="2125266"/>
            <a:ext cx="9176708" cy="47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Exercise 3, R=1km district</a:t>
            </a:r>
            <a:endParaRPr lang="nl-NL" b="1" dirty="0"/>
          </a:p>
        </p:txBody>
      </p:sp>
      <p:pic>
        <p:nvPicPr>
          <p:cNvPr id="4" name="Afbeelding 3" descr="redraw R=1km, r=30m (100inh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6" y="2321317"/>
            <a:ext cx="7945134" cy="2411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570216" y="4732734"/>
            <a:ext cx="7945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Redraw the next component of R=1km (70 000inh.),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=30m (100inh.),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=100m green, r</a:t>
            </a:r>
            <a:r>
              <a:rPr lang="en-GB" sz="24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=300m green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792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kern="0" spc="2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</a:t>
            </a:r>
            <a:r>
              <a:rPr lang="en-GB" sz="6000" b="1" kern="0" spc="23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GB" sz="6000" b="1" kern="0" spc="2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R=3km town, city 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2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Exercise 4, R=3km town, city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272272" cy="432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47" y="1268760"/>
            <a:ext cx="4326349" cy="43200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10988" y="5758080"/>
            <a:ext cx="810542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Characterise the components of the city with a name explaining their identity.</a:t>
            </a:r>
            <a:endParaRPr lang="nl-NL" altLang="en-US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Draw dots of standardised size (r={100m, 300m}) for non-residential functions</a:t>
            </a:r>
            <a:r>
              <a:rPr lang="en-GB" altLang="en-US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alt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62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Variables, legend units, character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76029"/>
          <a:stretch/>
        </p:blipFill>
        <p:spPr bwMode="auto">
          <a:xfrm>
            <a:off x="628650" y="2449568"/>
            <a:ext cx="7887518" cy="223355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9" y="2449567"/>
            <a:ext cx="2173469" cy="21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8"/>
            <a:ext cx="8229600" cy="1265701"/>
          </a:xfrm>
        </p:spPr>
        <p:txBody>
          <a:bodyPr>
            <a:noAutofit/>
          </a:bodyPr>
          <a:lstStyle/>
          <a:p>
            <a:r>
              <a:rPr lang="en-GB" b="1" dirty="0"/>
              <a:t>Social and urban specialisation </a:t>
            </a:r>
            <a:r>
              <a:rPr lang="en-GB" b="1" dirty="0" smtClean="0"/>
              <a:t>to be recognisable </a:t>
            </a:r>
            <a:r>
              <a:rPr lang="en-GB" b="1" dirty="0"/>
              <a:t>in </a:t>
            </a:r>
            <a:r>
              <a:rPr lang="en-GB" b="1" dirty="0" smtClean="0"/>
              <a:t>towns</a:t>
            </a:r>
            <a:endParaRPr lang="en-GB" b="1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711202" y="2482855"/>
          <a:ext cx="7886699" cy="309588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74799"/>
                <a:gridCol w="2343150"/>
                <a:gridCol w="3968750"/>
              </a:tblGrid>
              <a:tr h="32385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Specialisation 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Urban facilities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3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Administration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legislative power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town </a:t>
                      </a:r>
                      <a:r>
                        <a:rPr lang="en-GB" sz="1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hall, parliament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legal/administrative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law court/government services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executive power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police station, prisons, military facilities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Culture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religion/ ideology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churches, monuments, signs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art/science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museums, institutes, libraries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up-bringing/education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schools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Economy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production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companies, offices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exchange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infrastructure, shops, banks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consumption</a:t>
                      </a:r>
                      <a:endParaRPr lang="nl-NL" sz="1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71755"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hospitals, leisure facilities, parks, dwellings</a:t>
                      </a:r>
                      <a:endParaRPr lang="nl-NL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7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 err="1"/>
              <a:t>Production</a:t>
            </a:r>
            <a:endParaRPr lang="en-GB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0515"/>
            <a:ext cx="7200800" cy="5807485"/>
          </a:xfrm>
          <a:prstGeom prst="rect">
            <a:avLst/>
          </a:prstGeom>
        </p:spPr>
      </p:pic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953779"/>
              </p:ext>
            </p:extLst>
          </p:nvPr>
        </p:nvGraphicFramePr>
        <p:xfrm>
          <a:off x="8343900" y="6165304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43900" y="6165304"/>
                        <a:ext cx="6858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7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6"/>
            <a:ext cx="9144000" cy="1268434"/>
          </a:xfrm>
        </p:spPr>
        <p:txBody>
          <a:bodyPr>
            <a:noAutofit/>
          </a:bodyPr>
          <a:lstStyle/>
          <a:p>
            <a:r>
              <a:rPr lang="nl-NL" b="1" dirty="0" err="1"/>
              <a:t>GuiYang</a:t>
            </a:r>
            <a:r>
              <a:rPr lang="nl-NL" b="1" dirty="0"/>
              <a:t> Masterplan of </a:t>
            </a:r>
            <a:r>
              <a:rPr lang="nl-NL" b="1" dirty="0" err="1"/>
              <a:t>Kingsbury</a:t>
            </a:r>
            <a:r>
              <a:rPr lang="nl-NL" b="1" dirty="0"/>
              <a:t> International Holdings 2007</a:t>
            </a:r>
            <a:endParaRPr lang="en-GB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0" y="1754126"/>
            <a:ext cx="9149063" cy="51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/>
              <a:t>An </a:t>
            </a:r>
            <a:r>
              <a:rPr lang="nl-NL" b="1" dirty="0" err="1"/>
              <a:t>alternative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</a:t>
            </a:r>
            <a:r>
              <a:rPr lang="nl-NL" b="1" dirty="0" err="1"/>
              <a:t>sprawl</a:t>
            </a:r>
            <a:endParaRPr lang="en-GB" b="1" dirty="0"/>
          </a:p>
        </p:txBody>
      </p:sp>
      <p:pic>
        <p:nvPicPr>
          <p:cNvPr id="4" name="Afbeelding 3" descr="D:\MyWorks\Projects\Guiyang\Accumulation\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5194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:\MyWorks\Projects\Guiyang\Accumulation\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69" y="1042454"/>
            <a:ext cx="432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179512" y="5411360"/>
            <a:ext cx="424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Analysis of the masterplan</a:t>
            </a:r>
            <a:endParaRPr lang="en-GB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5326361" y="5434932"/>
            <a:ext cx="305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Concentration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493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 smtClean="0"/>
              <a:t>Object in Context (months, years)</a:t>
            </a:r>
            <a:endParaRPr lang="nl-NL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4628"/>
            <a:ext cx="2098576" cy="44467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Any object has impacts </a:t>
            </a:r>
            <a:r>
              <a:rPr lang="en-GB" dirty="0"/>
              <a:t>in different </a:t>
            </a:r>
            <a:r>
              <a:rPr lang="en-GB" dirty="0" smtClean="0"/>
              <a:t>layers of context at different levels of scale.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programme is simply a set of intended impacts.</a:t>
            </a:r>
            <a:endParaRPr lang="nl-NL" dirty="0"/>
          </a:p>
        </p:txBody>
      </p:sp>
      <p:pic>
        <p:nvPicPr>
          <p:cNvPr id="6146" name="Picture 2" descr="D:\tmdejong\Desktop\Urbanism Week\Scale articulation_files\imag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44" y="1612210"/>
            <a:ext cx="5904656" cy="45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 err="1"/>
              <a:t>Give</a:t>
            </a:r>
            <a:r>
              <a:rPr lang="nl-NL" b="1" dirty="0"/>
              <a:t> the </a:t>
            </a:r>
            <a:r>
              <a:rPr lang="nl-NL" b="1" dirty="0" err="1"/>
              <a:t>mountain</a:t>
            </a:r>
            <a:r>
              <a:rPr lang="nl-NL" b="1" dirty="0"/>
              <a:t> a </a:t>
            </a:r>
            <a:r>
              <a:rPr lang="nl-NL" b="1" dirty="0" err="1"/>
              <a:t>crown</a:t>
            </a:r>
            <a:endParaRPr lang="en-GB" b="1" dirty="0"/>
          </a:p>
        </p:txBody>
      </p:sp>
      <p:pic>
        <p:nvPicPr>
          <p:cNvPr id="4" name="Afbeelding 3" descr="C:\Documents and Settings\TT\Desktop\sprawl1k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C:\Documents and Settings\TT\Desktop\accumulation1k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1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nl-NL" b="1" dirty="0" err="1"/>
              <a:t>Strengthen</a:t>
            </a:r>
            <a:r>
              <a:rPr lang="nl-NL" b="1" dirty="0"/>
              <a:t> the landscape</a:t>
            </a:r>
            <a:endParaRPr lang="en-GB" b="1" dirty="0"/>
          </a:p>
        </p:txBody>
      </p:sp>
      <p:pic>
        <p:nvPicPr>
          <p:cNvPr id="5" name="Afbeelding 4" descr="C:\Documents and Settings\TT\Desktop\spraw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C:\Documents and Settings\TT\Desktop\accumul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1291462"/>
            <a:ext cx="4320000" cy="43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9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Exercise 4, R=3km town, city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272272" cy="432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47" y="1268760"/>
            <a:ext cx="4326349" cy="43200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10988" y="5758080"/>
            <a:ext cx="810542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Characterise the components of the city with a name explaining their identity.</a:t>
            </a:r>
            <a:endParaRPr lang="nl-NL" altLang="en-US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Draw dots of standardised size (r={100m, 300m}) for non-residential functions</a:t>
            </a:r>
            <a:r>
              <a:rPr lang="en-GB" altLang="en-US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alt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5: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R=10km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conurbation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723" y="3058"/>
            <a:ext cx="8635181" cy="1265701"/>
          </a:xfrm>
        </p:spPr>
        <p:txBody>
          <a:bodyPr>
            <a:noAutofit/>
          </a:bodyPr>
          <a:lstStyle/>
          <a:p>
            <a:pPr lvl="0"/>
            <a:r>
              <a:rPr lang="en-GB" b="1" dirty="0"/>
              <a:t>A </a:t>
            </a:r>
            <a:r>
              <a:rPr lang="en-GB" b="1" dirty="0" err="1"/>
              <a:t>dotmap</a:t>
            </a:r>
            <a:r>
              <a:rPr lang="en-GB" b="1" dirty="0"/>
              <a:t> adds form and surface to a list of data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3559099" cy="360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988840"/>
            <a:ext cx="355776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nl-NL" b="1" dirty="0"/>
              <a:t>Easy </a:t>
            </a:r>
            <a:r>
              <a:rPr lang="nl-NL" b="1" dirty="0" err="1"/>
              <a:t>visualizing</a:t>
            </a:r>
            <a:r>
              <a:rPr lang="nl-NL" b="1" dirty="0"/>
              <a:t> </a:t>
            </a:r>
            <a:r>
              <a:rPr lang="nl-NL" b="1" dirty="0" err="1"/>
              <a:t>proposals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change</a:t>
            </a:r>
            <a:endParaRPr lang="en-GB" b="1" dirty="0"/>
          </a:p>
        </p:txBody>
      </p:sp>
      <p:pic>
        <p:nvPicPr>
          <p:cNvPr id="5" name="Afbeelding 4" descr="Afbeeldingen\E1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GB" b="1" dirty="0"/>
              <a:t>Exercise 5, R=10km conurbation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3600000" cy="360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1988840"/>
            <a:ext cx="3605724" cy="3600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795958" y="5585465"/>
            <a:ext cx="7559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a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dotmap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R=10km, r=100m (1000 inhabitants)  of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Rīga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using municipal data of inhabitants per district, and a map showing the built-up areas in order to approach the form.</a:t>
            </a:r>
          </a:p>
        </p:txBody>
      </p:sp>
    </p:spTree>
    <p:extLst>
      <p:ext uri="{BB962C8B-B14F-4D97-AF65-F5344CB8AC3E}">
        <p14:creationId xmlns:p14="http://schemas.microsoft.com/office/powerpoint/2010/main" val="40476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6: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R=30km urban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region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Exercise 6, R=30km urban region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6" y="1988840"/>
            <a:ext cx="4427949" cy="3240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229613" y="1844824"/>
            <a:ext cx="3731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Characterise the components of the region with a name explaining their identity.</a:t>
            </a:r>
          </a:p>
          <a:p>
            <a:endParaRPr lang="en-GB" sz="2400" dirty="0"/>
          </a:p>
          <a:p>
            <a:r>
              <a:rPr lang="en-GB" sz="2400" dirty="0"/>
              <a:t>Name variables expressing changes of character over 30km</a:t>
            </a:r>
          </a:p>
          <a:p>
            <a:endParaRPr lang="en-GB" sz="2400" dirty="0"/>
          </a:p>
        </p:txBody>
      </p:sp>
      <p:sp>
        <p:nvSpPr>
          <p:cNvPr id="3" name="Rechthoek 2"/>
          <p:cNvSpPr/>
          <p:nvPr/>
        </p:nvSpPr>
        <p:spPr>
          <a:xfrm>
            <a:off x="785606" y="5589240"/>
            <a:ext cx="8106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Name some of their values as useful legend units</a:t>
            </a:r>
          </a:p>
        </p:txBody>
      </p:sp>
    </p:spTree>
    <p:extLst>
      <p:ext uri="{BB962C8B-B14F-4D97-AF65-F5344CB8AC3E}">
        <p14:creationId xmlns:p14="http://schemas.microsoft.com/office/powerpoint/2010/main" val="33668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6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GB" sz="4000" b="1" dirty="0"/>
              <a:t>Exercise 6, R=30km urban region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4" y="1988840"/>
            <a:ext cx="4427670" cy="3240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29613" y="1844824"/>
            <a:ext cx="3731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Characterise the components of the region with a name explaining their identity.</a:t>
            </a:r>
          </a:p>
          <a:p>
            <a:endParaRPr lang="en-GB" sz="2400" dirty="0"/>
          </a:p>
          <a:p>
            <a:r>
              <a:rPr lang="en-GB" sz="2400" dirty="0"/>
              <a:t>Name variables expressing changes of character over 30km</a:t>
            </a:r>
          </a:p>
          <a:p>
            <a:endParaRPr lang="en-GB" sz="2400" dirty="0"/>
          </a:p>
        </p:txBody>
      </p:sp>
      <p:sp>
        <p:nvSpPr>
          <p:cNvPr id="6" name="Rechthoek 5"/>
          <p:cNvSpPr/>
          <p:nvPr/>
        </p:nvSpPr>
        <p:spPr>
          <a:xfrm>
            <a:off x="785606" y="5589240"/>
            <a:ext cx="8106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Name some of their values as useful legend units</a:t>
            </a:r>
          </a:p>
        </p:txBody>
      </p:sp>
    </p:spTree>
    <p:extLst>
      <p:ext uri="{BB962C8B-B14F-4D97-AF65-F5344CB8AC3E}">
        <p14:creationId xmlns:p14="http://schemas.microsoft.com/office/powerpoint/2010/main" val="41151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26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Ten levels of difference to be explored</a:t>
            </a:r>
            <a:endParaRPr lang="nl-NL" b="1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3325"/>
            <a:ext cx="8280920" cy="399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fbeelding 13" descr="composit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460875" cy="10147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29560" y="126876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Look for differences at any level of scale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815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5515" y="3059"/>
            <a:ext cx="8421285" cy="1143000"/>
          </a:xfrm>
        </p:spPr>
        <p:txBody>
          <a:bodyPr>
            <a:normAutofit/>
          </a:bodyPr>
          <a:lstStyle/>
          <a:p>
            <a:pPr algn="l"/>
            <a:r>
              <a:rPr lang="nl-NL" sz="4000" b="1" dirty="0"/>
              <a:t>Easy making </a:t>
            </a:r>
            <a:r>
              <a:rPr lang="nl-NL" sz="4000" b="1" dirty="0" err="1"/>
              <a:t>scenarios</a:t>
            </a:r>
            <a:r>
              <a:rPr lang="nl-NL" sz="4000" b="1" dirty="0"/>
              <a:t> (</a:t>
            </a:r>
            <a:r>
              <a:rPr lang="en-GB" sz="4000" b="1" dirty="0" err="1"/>
              <a:t>Adapazarı</a:t>
            </a:r>
            <a:r>
              <a:rPr lang="nl-NL" sz="4000" b="1" dirty="0"/>
              <a:t>)</a:t>
            </a:r>
            <a:endParaRPr lang="en-GB" sz="4000" b="1" dirty="0"/>
          </a:p>
        </p:txBody>
      </p:sp>
      <p:pic>
        <p:nvPicPr>
          <p:cNvPr id="4" name="Afbeelding 3" descr="..\Mijn documenten\Mijn Documenten\Adapazari\200504\Dot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6" y="1628800"/>
            <a:ext cx="1583927" cy="320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..\..\..\..\Bureaublad\Actual30k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00" y="2952168"/>
            <a:ext cx="18859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..\..\..\..\Bureaublad\HighRisk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41" y="2936398"/>
            <a:ext cx="18859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:\Documents and Settings\dejongt\Desktop\Identity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17" y="2952168"/>
            <a:ext cx="1895475" cy="18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7599" y="5085184"/>
            <a:ext cx="3761351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1 000 inhabitants or </a:t>
            </a:r>
            <a:r>
              <a:rPr lang="en-GB" sz="2100" dirty="0"/>
              <a:t>employees</a:t>
            </a:r>
            <a:endParaRPr lang="en-GB" altLang="en-US" sz="210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gross dots r</a:t>
            </a:r>
            <a:r>
              <a:rPr lang="en-GB" altLang="en-US" sz="21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altLang="en-US" sz="2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=300m (30ha)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 dots r</a:t>
            </a:r>
            <a:r>
              <a:rPr lang="en-GB" altLang="en-US" sz="2100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altLang="en-US" sz="2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=100m (3ha)</a:t>
            </a:r>
            <a:endParaRPr lang="en-GB" altLang="en-US" sz="2100" dirty="0">
              <a:latin typeface="Arial" panose="020B0604020202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163000" y="234888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Actual</a:t>
            </a:r>
            <a:endParaRPr lang="nl-NL" dirty="0"/>
          </a:p>
          <a:p>
            <a:pPr algn="ctr"/>
            <a:r>
              <a:rPr lang="nl-NL" dirty="0" smtClean="0"/>
              <a:t>400 </a:t>
            </a:r>
            <a:r>
              <a:rPr lang="nl-NL" dirty="0"/>
              <a:t>000 </a:t>
            </a:r>
            <a:r>
              <a:rPr lang="nl-NL" dirty="0" err="1"/>
              <a:t>inh</a:t>
            </a:r>
            <a:r>
              <a:rPr lang="nl-NL" dirty="0"/>
              <a:t>.</a:t>
            </a:r>
            <a:endParaRPr lang="en-GB" dirty="0"/>
          </a:p>
        </p:txBody>
      </p:sp>
      <p:sp>
        <p:nvSpPr>
          <p:cNvPr id="11" name="Tekstvak 10"/>
          <p:cNvSpPr txBox="1"/>
          <p:nvPr/>
        </p:nvSpPr>
        <p:spPr>
          <a:xfrm>
            <a:off x="4368741" y="233311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High </a:t>
            </a:r>
            <a:r>
              <a:rPr lang="nl-NL" dirty="0" smtClean="0"/>
              <a:t>risk</a:t>
            </a:r>
          </a:p>
          <a:p>
            <a:pPr algn="ctr"/>
            <a:r>
              <a:rPr lang="nl-NL" dirty="0" smtClean="0"/>
              <a:t>2 </a:t>
            </a:r>
            <a:r>
              <a:rPr lang="nl-NL" dirty="0"/>
              <a:t>000 000 </a:t>
            </a:r>
            <a:r>
              <a:rPr lang="nl-NL" dirty="0" err="1"/>
              <a:t>inh</a:t>
            </a:r>
            <a:r>
              <a:rPr lang="nl-NL" dirty="0"/>
              <a:t>.</a:t>
            </a:r>
            <a:endParaRPr lang="en-GB" dirty="0"/>
          </a:p>
        </p:txBody>
      </p:sp>
      <p:sp>
        <p:nvSpPr>
          <p:cNvPr id="12" name="Tekstvak 11"/>
          <p:cNvSpPr txBox="1"/>
          <p:nvPr/>
        </p:nvSpPr>
        <p:spPr>
          <a:xfrm>
            <a:off x="6574482" y="234888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Low </a:t>
            </a:r>
            <a:r>
              <a:rPr lang="nl-NL" dirty="0" smtClean="0"/>
              <a:t>risk</a:t>
            </a:r>
          </a:p>
          <a:p>
            <a:pPr algn="ctr"/>
            <a:r>
              <a:rPr lang="nl-NL" dirty="0" smtClean="0"/>
              <a:t>2 </a:t>
            </a:r>
            <a:r>
              <a:rPr lang="nl-NL" dirty="0"/>
              <a:t>000 000 </a:t>
            </a:r>
            <a:r>
              <a:rPr lang="nl-NL" dirty="0" err="1"/>
              <a:t>inh</a:t>
            </a:r>
            <a:r>
              <a:rPr lang="nl-NL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6"/>
            <a:ext cx="8229600" cy="1268434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 err="1"/>
              <a:t>Phases</a:t>
            </a:r>
            <a:r>
              <a:rPr lang="nl-NL" b="1" dirty="0"/>
              <a:t> of </a:t>
            </a:r>
            <a:r>
              <a:rPr lang="nl-NL" b="1" dirty="0" err="1"/>
              <a:t>sprawl</a:t>
            </a:r>
            <a:r>
              <a:rPr lang="nl-NL" b="1" dirty="0"/>
              <a:t> </a:t>
            </a:r>
            <a:r>
              <a:rPr lang="nl-NL" b="1" dirty="0" smtClean="0"/>
              <a:t>R=30km, </a:t>
            </a:r>
            <a:r>
              <a:rPr lang="nl-NL" b="1" dirty="0" err="1" smtClean="0"/>
              <a:t>this</a:t>
            </a:r>
            <a:r>
              <a:rPr lang="nl-NL" b="1" dirty="0" smtClean="0"/>
              <a:t> time …</a:t>
            </a:r>
            <a:endParaRPr lang="en-GB" b="1" dirty="0"/>
          </a:p>
        </p:txBody>
      </p:sp>
      <p:pic>
        <p:nvPicPr>
          <p:cNvPr id="3" name="Afbeelding 2" descr="Afbeeldingen\H2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Afbeeldingen\H2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00" y="1988840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Afbeeldingen\H23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0" y="2012704"/>
            <a:ext cx="2700000" cy="27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9"/>
            <a:ext cx="8229600" cy="1265702"/>
          </a:xfrm>
        </p:spPr>
        <p:txBody>
          <a:bodyPr>
            <a:noAutofit/>
          </a:bodyPr>
          <a:lstStyle/>
          <a:p>
            <a:r>
              <a:rPr lang="nl-NL" b="1" dirty="0"/>
              <a:t>… </a:t>
            </a:r>
            <a:r>
              <a:rPr lang="nl-NL" b="1" dirty="0" err="1"/>
              <a:t>may</a:t>
            </a:r>
            <a:r>
              <a:rPr lang="nl-NL" b="1" dirty="0"/>
              <a:t> </a:t>
            </a:r>
            <a:r>
              <a:rPr lang="nl-NL" b="1" dirty="0" err="1"/>
              <a:t>create</a:t>
            </a:r>
            <a:r>
              <a:rPr lang="nl-NL" b="1" dirty="0"/>
              <a:t> </a:t>
            </a:r>
            <a:r>
              <a:rPr lang="nl-NL" b="1" dirty="0" err="1"/>
              <a:t>identity</a:t>
            </a:r>
            <a:r>
              <a:rPr lang="nl-NL" b="1" dirty="0"/>
              <a:t> R=1km, r={300, 100m} </a:t>
            </a:r>
            <a:endParaRPr lang="en-GB" b="1" dirty="0"/>
          </a:p>
        </p:txBody>
      </p:sp>
      <p:pic>
        <p:nvPicPr>
          <p:cNvPr id="4" name="Afbeelding 3" descr="C:\Documents and Settings\dejongt\Desktop\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1" y="1988840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C:\Documents and Settings\dejongt\Desktop\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00" y="1988840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C:\Documents and Settings\dejongt\Desktop\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59" y="2011029"/>
            <a:ext cx="2700000" cy="27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2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079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/>
              <a:t>Exercise 6, R=30km urban region</a:t>
            </a:r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25266"/>
            <a:ext cx="3239929" cy="323992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943350" y="207897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Characterise the components of the region with a name explaining their identity.</a:t>
            </a:r>
          </a:p>
          <a:p>
            <a:endParaRPr lang="en-GB" sz="2400" dirty="0"/>
          </a:p>
          <a:p>
            <a:r>
              <a:rPr lang="en-GB" sz="2400" dirty="0"/>
              <a:t>Name variables expressing changes of character over 30km</a:t>
            </a:r>
          </a:p>
          <a:p>
            <a:endParaRPr lang="en-GB" sz="2400" dirty="0"/>
          </a:p>
          <a:p>
            <a:r>
              <a:rPr lang="en-GB" sz="2400" dirty="0"/>
              <a:t>Name some of their values as useful legend units</a:t>
            </a:r>
          </a:p>
        </p:txBody>
      </p:sp>
    </p:spTree>
    <p:extLst>
      <p:ext uri="{BB962C8B-B14F-4D97-AF65-F5344CB8AC3E}">
        <p14:creationId xmlns:p14="http://schemas.microsoft.com/office/powerpoint/2010/main" val="2325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>
            <a:normAutofit/>
          </a:bodyPr>
          <a:lstStyle/>
          <a:p>
            <a:pPr lvl="0"/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Exercise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7: 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R=10km </a:t>
            </a:r>
            <a:r>
              <a:rPr lang="en-GB" sz="6000" b="1" dirty="0" err="1">
                <a:solidFill>
                  <a:schemeClr val="bg1">
                    <a:lumMod val="65000"/>
                  </a:schemeClr>
                </a:solidFill>
              </a:rPr>
              <a:t>Rīga</a:t>
            </a:r>
            <a:r>
              <a:rPr lang="en-GB" sz="6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6000" b="1" dirty="0" smtClean="0">
                <a:solidFill>
                  <a:schemeClr val="bg1">
                    <a:lumMod val="65000"/>
                  </a:schemeClr>
                </a:solidFill>
              </a:rPr>
              <a:t>conurbation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44016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Prof.dr.ir. Taeke M. de Jong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Masterclass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October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r>
              <a:rPr lang="en-GB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9"/>
            <a:ext cx="9144000" cy="1143000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Exercise 7, R=10km </a:t>
            </a:r>
            <a:r>
              <a:rPr lang="en-GB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Rīga</a:t>
            </a: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conurbation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9630"/>
            <a:ext cx="3456384" cy="344604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923928" y="2162467"/>
            <a:ext cx="49152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Compare the mesh-width of roads with the hierarchy of page </a:t>
            </a:r>
            <a:r>
              <a:rPr lang="en-GB" sz="2400" dirty="0" smtClean="0"/>
              <a:t>29.</a:t>
            </a:r>
          </a:p>
          <a:p>
            <a:endParaRPr lang="en-GB" sz="2400" dirty="0"/>
          </a:p>
          <a:p>
            <a:r>
              <a:rPr lang="en-GB" sz="2400" dirty="0" smtClean="0"/>
              <a:t>Indicate </a:t>
            </a:r>
            <a:r>
              <a:rPr lang="en-GB" sz="2400" dirty="0"/>
              <a:t>areas with the number of their lowest  category (1-8</a:t>
            </a:r>
            <a:r>
              <a:rPr lang="en-GB" sz="2400" dirty="0" smtClean="0"/>
              <a:t>).</a:t>
            </a:r>
          </a:p>
          <a:p>
            <a:r>
              <a:rPr lang="en-GB" sz="2400" dirty="0" smtClean="0"/>
              <a:t>Indicate </a:t>
            </a:r>
            <a:r>
              <a:rPr lang="en-GB" sz="2400" dirty="0"/>
              <a:t>missing categories.</a:t>
            </a:r>
          </a:p>
          <a:p>
            <a:endParaRPr lang="en-GB" sz="2000" dirty="0"/>
          </a:p>
          <a:p>
            <a:r>
              <a:rPr lang="en-GB" sz="2400" dirty="0"/>
              <a:t>Compare the distribution of green with the SGS of page  20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Rechthoek 2"/>
          <p:cNvSpPr/>
          <p:nvPr/>
        </p:nvSpPr>
        <p:spPr>
          <a:xfrm>
            <a:off x="251520" y="5610910"/>
            <a:ext cx="858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Write a proposal for a design study about the </a:t>
            </a:r>
            <a:r>
              <a:rPr lang="en-GB" sz="2400" dirty="0" err="1"/>
              <a:t>Rīga</a:t>
            </a:r>
            <a:r>
              <a:rPr lang="en-GB" sz="2400" dirty="0"/>
              <a:t> conurbation.</a:t>
            </a:r>
          </a:p>
        </p:txBody>
      </p:sp>
    </p:spTree>
    <p:extLst>
      <p:ext uri="{BB962C8B-B14F-4D97-AF65-F5344CB8AC3E}">
        <p14:creationId xmlns:p14="http://schemas.microsoft.com/office/powerpoint/2010/main" val="1343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58"/>
            <a:ext cx="9144000" cy="126570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A </a:t>
            </a:r>
            <a:r>
              <a:rPr lang="nl-NL" b="1" dirty="0" err="1"/>
              <a:t>not</a:t>
            </a:r>
            <a:r>
              <a:rPr lang="nl-NL" b="1" dirty="0"/>
              <a:t> </a:t>
            </a:r>
            <a:r>
              <a:rPr lang="nl-NL" b="1" dirty="0" err="1"/>
              <a:t>yet</a:t>
            </a:r>
            <a:r>
              <a:rPr lang="nl-NL" b="1" dirty="0"/>
              <a:t> existent </a:t>
            </a:r>
            <a:r>
              <a:rPr lang="nl-NL" b="1" dirty="0" smtClean="0"/>
              <a:t>object has a </a:t>
            </a:r>
            <a:r>
              <a:rPr lang="nl-NL" b="1" dirty="0" err="1" smtClean="0"/>
              <a:t>scale</a:t>
            </a:r>
            <a:r>
              <a:rPr lang="nl-NL" b="1" dirty="0" smtClean="0"/>
              <a:t>,</a:t>
            </a:r>
            <a:r>
              <a:rPr lang="nl-NL" sz="4900" b="1" dirty="0" smtClean="0"/>
              <a:t/>
            </a:r>
            <a:br>
              <a:rPr lang="nl-NL" sz="4900" b="1" dirty="0" smtClean="0"/>
            </a:br>
            <a:r>
              <a:rPr lang="nl-NL" sz="4900" b="1" dirty="0" err="1" smtClean="0"/>
              <a:t>an</a:t>
            </a:r>
            <a:r>
              <a:rPr lang="nl-NL" sz="4900" b="1" dirty="0" smtClean="0"/>
              <a:t> existent </a:t>
            </a:r>
            <a:r>
              <a:rPr lang="nl-NL" b="1" dirty="0" smtClean="0"/>
              <a:t>context </a:t>
            </a:r>
            <a:r>
              <a:rPr lang="nl-NL" b="1" dirty="0" err="1" smtClean="0"/>
              <a:t>and</a:t>
            </a:r>
            <a:r>
              <a:rPr lang="nl-NL" b="1" dirty="0" smtClean="0"/>
              <a:t> </a:t>
            </a:r>
            <a:r>
              <a:rPr lang="nl-NL" b="1" dirty="0" err="1" smtClean="0"/>
              <a:t>desired</a:t>
            </a:r>
            <a:r>
              <a:rPr lang="nl-NL" b="1" dirty="0" smtClean="0"/>
              <a:t> impacts </a:t>
            </a:r>
            <a:endParaRPr lang="en-GB" b="1" dirty="0"/>
          </a:p>
        </p:txBody>
      </p:sp>
      <p:pic>
        <p:nvPicPr>
          <p:cNvPr id="3" name="Afbeelding 2" descr="Context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92" y="1377602"/>
            <a:ext cx="7081700" cy="5489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5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5792"/>
            <a:ext cx="9143999" cy="1262968"/>
          </a:xfrm>
        </p:spPr>
        <p:txBody>
          <a:bodyPr>
            <a:noAutofit/>
          </a:bodyPr>
          <a:lstStyle/>
          <a:p>
            <a:pPr algn="ctr"/>
            <a:r>
              <a:rPr lang="nl-NL" b="1" dirty="0" smtClean="0"/>
              <a:t>A </a:t>
            </a:r>
            <a:r>
              <a:rPr lang="nl-NL" b="1" dirty="0" err="1"/>
              <a:t>subregional</a:t>
            </a:r>
            <a:r>
              <a:rPr lang="nl-NL" b="1" dirty="0"/>
              <a:t> object in </a:t>
            </a:r>
            <a:r>
              <a:rPr lang="nl-NL" b="1" dirty="0" err="1"/>
              <a:t>its</a:t>
            </a:r>
            <a:r>
              <a:rPr lang="nl-NL" b="1" dirty="0"/>
              <a:t> </a:t>
            </a:r>
            <a:r>
              <a:rPr lang="nl-NL" b="1" dirty="0" err="1"/>
              <a:t>regional</a:t>
            </a:r>
            <a:r>
              <a:rPr lang="nl-NL" b="1" dirty="0"/>
              <a:t> </a:t>
            </a:r>
            <a:r>
              <a:rPr lang="nl-NL" b="1" dirty="0" err="1"/>
              <a:t>economic</a:t>
            </a:r>
            <a:r>
              <a:rPr lang="nl-NL" b="1" dirty="0"/>
              <a:t> context</a:t>
            </a:r>
            <a:endParaRPr lang="en-GB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093"/>
            <a:ext cx="3113058" cy="243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71" y="1998093"/>
            <a:ext cx="3113058" cy="243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28" y="1998093"/>
            <a:ext cx="3113773" cy="243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" y="4589132"/>
            <a:ext cx="301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Our</a:t>
            </a:r>
            <a:r>
              <a:rPr lang="nl-NL" dirty="0"/>
              <a:t> project has a radius of 10km.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3015470" y="4589132"/>
            <a:ext cx="30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do not take less than 100m into account</a:t>
            </a:r>
            <a:r>
              <a:rPr lang="nl-NL" dirty="0"/>
              <a:t>.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6030228" y="4599431"/>
            <a:ext cx="311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The context is 30km </a:t>
            </a:r>
            <a:r>
              <a:rPr lang="nl-NL" dirty="0" err="1"/>
              <a:t>regional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.</a:t>
            </a:r>
            <a:endParaRPr lang="en-GB" dirty="0"/>
          </a:p>
        </p:txBody>
      </p:sp>
      <p:sp>
        <p:nvSpPr>
          <p:cNvPr id="9" name="Tekstvak 8"/>
          <p:cNvSpPr txBox="1"/>
          <p:nvPr/>
        </p:nvSpPr>
        <p:spPr>
          <a:xfrm>
            <a:off x="0" y="549864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We hope that the project will have a positive impact (P) in its economic context.</a:t>
            </a:r>
          </a:p>
          <a:p>
            <a:pPr algn="ctr"/>
            <a:r>
              <a:rPr lang="en-GB" sz="2100" dirty="0"/>
              <a:t>But, this desired impact depends on tacit expectations about the future. </a:t>
            </a:r>
          </a:p>
        </p:txBody>
      </p:sp>
    </p:spTree>
    <p:extLst>
      <p:ext uri="{BB962C8B-B14F-4D97-AF65-F5344CB8AC3E}">
        <p14:creationId xmlns:p14="http://schemas.microsoft.com/office/powerpoint/2010/main" val="2514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16914"/>
            <a:ext cx="9139525" cy="1251846"/>
          </a:xfrm>
        </p:spPr>
        <p:txBody>
          <a:bodyPr>
            <a:noAutofit/>
          </a:bodyPr>
          <a:lstStyle/>
          <a:p>
            <a:pPr algn="ctr"/>
            <a:r>
              <a:rPr lang="nl-NL" b="1" dirty="0"/>
              <a:t>Next </a:t>
            </a:r>
            <a:r>
              <a:rPr lang="nl-NL" b="1" dirty="0" smtClean="0"/>
              <a:t>screen of the program: </a:t>
            </a:r>
            <a:r>
              <a:rPr lang="nl-NL" b="1" dirty="0" err="1"/>
              <a:t>our</a:t>
            </a:r>
            <a:r>
              <a:rPr lang="nl-NL" b="1" dirty="0"/>
              <a:t> </a:t>
            </a:r>
            <a:r>
              <a:rPr lang="nl-NL" b="1" dirty="0" err="1"/>
              <a:t>expectations</a:t>
            </a:r>
            <a:r>
              <a:rPr lang="nl-NL" b="1" dirty="0"/>
              <a:t> in the relevant </a:t>
            </a:r>
            <a:r>
              <a:rPr lang="nl-NL" b="1" dirty="0" err="1"/>
              <a:t>fields</a:t>
            </a:r>
            <a:endParaRPr lang="en-GB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7805"/>
            <a:ext cx="3113058" cy="243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21" y="1997805"/>
            <a:ext cx="3113058" cy="243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67" y="1997805"/>
            <a:ext cx="3113058" cy="2430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" y="4558840"/>
            <a:ext cx="294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expect 10km concentration (C), …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086417" y="4558840"/>
            <a:ext cx="294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… but </a:t>
            </a:r>
            <a:r>
              <a:rPr lang="en-GB" dirty="0"/>
              <a:t>100m </a:t>
            </a:r>
            <a:r>
              <a:rPr lang="en-GB" dirty="0" err="1"/>
              <a:t>deconcentration</a:t>
            </a:r>
            <a:r>
              <a:rPr lang="en-GB" dirty="0"/>
              <a:t> (D), …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962967" y="4558840"/>
            <a:ext cx="294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… and regional economic growth (+)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-621" y="5498648"/>
            <a:ext cx="9139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If these expectations until 2030 are legitimate,</a:t>
            </a:r>
          </a:p>
          <a:p>
            <a:pPr algn="ctr"/>
            <a:r>
              <a:rPr lang="en-GB" sz="2100" dirty="0"/>
              <a:t>then we may hope that our project will contribute to the regional economy.</a:t>
            </a:r>
          </a:p>
        </p:txBody>
      </p:sp>
    </p:spTree>
    <p:extLst>
      <p:ext uri="{BB962C8B-B14F-4D97-AF65-F5344CB8AC3E}">
        <p14:creationId xmlns:p14="http://schemas.microsoft.com/office/powerpoint/2010/main" val="23740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58"/>
            <a:ext cx="8229600" cy="1265701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study proposal generated by the program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91" y="2125266"/>
            <a:ext cx="4964859" cy="387548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86955" y="2318162"/>
            <a:ext cx="272415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push the button left below, than an adaptable .txt concept proposal is made in the map where the program itself is located on your computer.</a:t>
            </a:r>
            <a:endParaRPr lang="en-GB" sz="2100" dirty="0"/>
          </a:p>
        </p:txBody>
      </p:sp>
      <p:sp>
        <p:nvSpPr>
          <p:cNvPr id="6" name="PIJL-RECHTS 5"/>
          <p:cNvSpPr/>
          <p:nvPr/>
        </p:nvSpPr>
        <p:spPr>
          <a:xfrm>
            <a:off x="2028825" y="5295900"/>
            <a:ext cx="1362075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1021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3598</Words>
  <Application>Microsoft Office PowerPoint</Application>
  <PresentationFormat>Diavoorstelling (4:3)</PresentationFormat>
  <Paragraphs>1329</Paragraphs>
  <Slides>124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4</vt:i4>
      </vt:variant>
      <vt:variant>
        <vt:lpstr>Diatitels</vt:lpstr>
      </vt:variant>
      <vt:variant>
        <vt:i4>124</vt:i4>
      </vt:variant>
    </vt:vector>
  </HeadingPairs>
  <TitlesOfParts>
    <vt:vector size="133" baseType="lpstr">
      <vt:lpstr>Arial</vt:lpstr>
      <vt:lpstr>Calibri</vt:lpstr>
      <vt:lpstr>Symbol</vt:lpstr>
      <vt:lpstr>Times New Roman</vt:lpstr>
      <vt:lpstr>Office Theme</vt:lpstr>
      <vt:lpstr>Document</vt:lpstr>
      <vt:lpstr>Packager Shell-object</vt:lpstr>
      <vt:lpstr>MSPhotoEd.3</vt:lpstr>
      <vt:lpstr>Worksheet</vt:lpstr>
      <vt:lpstr>Scale articulation</vt:lpstr>
      <vt:lpstr>The domain of Urban and Architectural design</vt:lpstr>
      <vt:lpstr>A scale paradox, its factor 3</vt:lpstr>
      <vt:lpstr>Ten levels of difference to be explored</vt:lpstr>
      <vt:lpstr>A frame 100x the grain of a drawing representing a building</vt:lpstr>
      <vt:lpstr>Boundaries of nominal R and r</vt:lpstr>
      <vt:lpstr>Usual names fitting R=</vt:lpstr>
      <vt:lpstr>Object in Context (months, years)</vt:lpstr>
      <vt:lpstr>Ten levels of difference to be explored</vt:lpstr>
      <vt:lpstr>Content diversifies space</vt:lpstr>
      <vt:lpstr>Form distributes content in space</vt:lpstr>
      <vt:lpstr>Form = state of distribution</vt:lpstr>
      <vt:lpstr>States of distribution of 100 dots</vt:lpstr>
      <vt:lpstr>Concentration and Deconcentration at 2 levels ...</vt:lpstr>
      <vt:lpstr>Structure stabilises form</vt:lpstr>
      <vt:lpstr>Functions at different levels of scale</vt:lpstr>
      <vt:lpstr>Intentions about the object in its context</vt:lpstr>
      <vt:lpstr>Intentions and expectations are different modes of thinking</vt:lpstr>
      <vt:lpstr>What is spatial quality?</vt:lpstr>
      <vt:lpstr>Quality as a function of variety</vt:lpstr>
      <vt:lpstr>Variety in modes, orders, levels and layers</vt:lpstr>
      <vt:lpstr>Further reading</vt:lpstr>
      <vt:lpstr>Exercise 1: R=100m ensemble form</vt:lpstr>
      <vt:lpstr>Mirroring the smallest urban island</vt:lpstr>
      <vt:lpstr>Taking sun into account</vt:lpstr>
      <vt:lpstr>Elongating</vt:lpstr>
      <vt:lpstr>L-shape and U-shape </vt:lpstr>
      <vt:lpstr>Closed urban islands </vt:lpstr>
      <vt:lpstr>A neighbourhood</vt:lpstr>
      <vt:lpstr>A 3D simulation…</vt:lpstr>
      <vt:lpstr>… may generate new ideas</vt:lpstr>
      <vt:lpstr>Exercise 1, R=100m ensemble form</vt:lpstr>
      <vt:lpstr>Exercise 2: R=300m neighbourhood form</vt:lpstr>
      <vt:lpstr>Exercise 2, R=300m neighbourhood form</vt:lpstr>
      <vt:lpstr>Standard Green Structure</vt:lpstr>
      <vt:lpstr>Primary profile spaces needed</vt:lpstr>
      <vt:lpstr>A neighbourhood</vt:lpstr>
      <vt:lpstr>Nes; Zijpp (2000) Scale Factor 3 For Hierarchical Road Networks A Natural Phenomenon? (Delft)Trail</vt:lpstr>
      <vt:lpstr>A factor 3 network hierarchy</vt:lpstr>
      <vt:lpstr>Excel profile generator</vt:lpstr>
      <vt:lpstr>1 Standard residential path 10m</vt:lpstr>
      <vt:lpstr>2 Standard residential street 20m</vt:lpstr>
      <vt:lpstr>3 Standard neighbourhood road 30m</vt:lpstr>
      <vt:lpstr>4 Standard district road 40m</vt:lpstr>
      <vt:lpstr>5 Standard urban highway 60m</vt:lpstr>
      <vt:lpstr>6 Standard highway 70m</vt:lpstr>
      <vt:lpstr>7 Standard regional highway 80m</vt:lpstr>
      <vt:lpstr>8 Standard metropolitan highway 100m</vt:lpstr>
      <vt:lpstr>Physical measures, capacity and residential intensity</vt:lpstr>
      <vt:lpstr>Adding cargo and service, noise</vt:lpstr>
      <vt:lpstr>Exercise 2, R=300m neighbourhood form</vt:lpstr>
      <vt:lpstr>Exercise 3: R=1km district</vt:lpstr>
      <vt:lpstr>Exercise 3, R=1km district</vt:lpstr>
      <vt:lpstr>Look for components and details</vt:lpstr>
      <vt:lpstr>Cerda and Buchanan</vt:lpstr>
      <vt:lpstr>The formation of rectangles</vt:lpstr>
      <vt:lpstr>The advantage of rectangularity (Bach)</vt:lpstr>
      <vt:lpstr>Safe residential paths save pavement</vt:lpstr>
      <vt:lpstr>Less roads   Central space looks larger</vt:lpstr>
      <vt:lpstr>T-crossings safer than X-crossings (Camillo Sitte)</vt:lpstr>
      <vt:lpstr>Zoetermeer’s T-crossing strategy</vt:lpstr>
      <vt:lpstr>Tunnels: slopes divide adjacent neighbourhoods</vt:lpstr>
      <vt:lpstr>Count your crossings (costs)</vt:lpstr>
      <vt:lpstr>Dry networks</vt:lpstr>
      <vt:lpstr>Wet networks</vt:lpstr>
      <vt:lpstr>Interference of dry and wet networks</vt:lpstr>
      <vt:lpstr>Superposition and interference</vt:lpstr>
      <vt:lpstr>Pedestrians</vt:lpstr>
      <vt:lpstr>Public transport(Bach)</vt:lpstr>
      <vt:lpstr>Types of bus stops</vt:lpstr>
      <vt:lpstr>Two types of shopping centres with a bus stop</vt:lpstr>
      <vt:lpstr>Exercise 3, R=1km district</vt:lpstr>
      <vt:lpstr>Exercise 4: R=3km town, city </vt:lpstr>
      <vt:lpstr>Exercise 4, R=3km town, city</vt:lpstr>
      <vt:lpstr>Variables, legend units, character</vt:lpstr>
      <vt:lpstr>Social and urban specialisation to be recognisable in towns</vt:lpstr>
      <vt:lpstr>Production</vt:lpstr>
      <vt:lpstr>GuiYang Masterplan of Kingsbury International Holdings 2007</vt:lpstr>
      <vt:lpstr>An alternative for sprawl</vt:lpstr>
      <vt:lpstr>Give the mountain a crown</vt:lpstr>
      <vt:lpstr>Strengthen the landscape</vt:lpstr>
      <vt:lpstr>Exercise 4, R=3km town, city</vt:lpstr>
      <vt:lpstr>Exercise 5: R=10km conurbation</vt:lpstr>
      <vt:lpstr>A dotmap adds form and surface to a list of data</vt:lpstr>
      <vt:lpstr>Easy visualizing proposals for change</vt:lpstr>
      <vt:lpstr>Exercise 5, R=10km conurbation</vt:lpstr>
      <vt:lpstr>Exercise 6: R=30km urban region</vt:lpstr>
      <vt:lpstr>Exercise 6, R=30km urban region</vt:lpstr>
      <vt:lpstr>Exercise 6, R=30km urban region</vt:lpstr>
      <vt:lpstr>Easy making scenarios (Adapazarı)</vt:lpstr>
      <vt:lpstr>Phases of sprawl R=30km, this time …</vt:lpstr>
      <vt:lpstr>… may create identity R=1km, r={300, 100m} </vt:lpstr>
      <vt:lpstr>Exercise 6, R=30km urban region</vt:lpstr>
      <vt:lpstr>Exercise 7: R=10km Rīga conurbation</vt:lpstr>
      <vt:lpstr>Exercise 7, R=10km Rīga conurbation</vt:lpstr>
      <vt:lpstr>A not yet existent object has a scale, an existent context and desired impacts </vt:lpstr>
      <vt:lpstr>A subregional object in its regional economic context</vt:lpstr>
      <vt:lpstr>Next screen of the program: our expectations in the relevant fields</vt:lpstr>
      <vt:lpstr>A study proposal generated by the program</vt:lpstr>
      <vt:lpstr>Your concept proposal from the computer</vt:lpstr>
      <vt:lpstr>Your probable future context</vt:lpstr>
      <vt:lpstr>A probable but not desirable future delivers your problem statement </vt:lpstr>
      <vt:lpstr>Desired impacts of your study</vt:lpstr>
      <vt:lpstr>Who may support your study?</vt:lpstr>
      <vt:lpstr>Your design means and abilities, your proposal</vt:lpstr>
      <vt:lpstr>Your programme of requirements, expected results and time table</vt:lpstr>
      <vt:lpstr>Criteria for quality and references</vt:lpstr>
      <vt:lpstr>Let us ask the stakeholders, specialists and future users</vt:lpstr>
      <vt:lpstr>Exercise 7, R=10km Rīga conurbation</vt:lpstr>
      <vt:lpstr>Exercise 8: R=3km Rīga city</vt:lpstr>
      <vt:lpstr>Exercise 8, R=3km Rīga city</vt:lpstr>
      <vt:lpstr>Shopping malls</vt:lpstr>
      <vt:lpstr>Exercise 9: R=1km Rīga district</vt:lpstr>
      <vt:lpstr>Exercise 9, R=1km Rīga district</vt:lpstr>
      <vt:lpstr>Plantation</vt:lpstr>
      <vt:lpstr>Exercise 10: R=0,3km Rīga neigbourhoods</vt:lpstr>
      <vt:lpstr>Exercise 10, R=0,3km Rīga neigbourhoods</vt:lpstr>
      <vt:lpstr>Highrise and sun</vt:lpstr>
      <vt:lpstr>Exercise 11: R=0,1km Rīga ensemble</vt:lpstr>
      <vt:lpstr>Exercise 11, R=0,1km Rīga ensemble</vt:lpstr>
      <vt:lpstr>Simulations may challenge</vt:lpstr>
      <vt:lpstr>From building into neighbourhood</vt:lpstr>
      <vt:lpstr>PowerPoint-presentatie</vt:lpstr>
      <vt:lpstr>PowerPoint-presentatie</vt:lpstr>
    </vt:vector>
  </TitlesOfParts>
  <Company>TU Delft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 articulation</dc:title>
  <dc:creator>Taeke de Jong - BK</dc:creator>
  <cp:lastModifiedBy>Taeke Marten de Jong</cp:lastModifiedBy>
  <cp:revision>70</cp:revision>
  <dcterms:created xsi:type="dcterms:W3CDTF">2014-09-23T09:08:17Z</dcterms:created>
  <dcterms:modified xsi:type="dcterms:W3CDTF">2014-10-30T04:05:31Z</dcterms:modified>
</cp:coreProperties>
</file>