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7" r:id="rId20"/>
    <p:sldId id="276" r:id="rId21"/>
    <p:sldId id="280" r:id="rId22"/>
    <p:sldId id="281" r:id="rId23"/>
    <p:sldId id="278" r:id="rId24"/>
    <p:sldId id="27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7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7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3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2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2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6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61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0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7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1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469D-7B9D-48D0-A38F-D1D627F9CDE8}" type="datetimeFigureOut">
              <a:rPr lang="nl-NL" smtClean="0"/>
              <a:t>30-10-2014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EC26-9942-47F5-8988-E2089B9EB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8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12" y="0"/>
            <a:ext cx="9128788" cy="2708920"/>
          </a:xfrm>
        </p:spPr>
        <p:txBody>
          <a:bodyPr>
            <a:normAutofit/>
          </a:bodyPr>
          <a:lstStyle/>
          <a:p>
            <a:r>
              <a:rPr lang="lv-LV" sz="8000" dirty="0">
                <a:solidFill>
                  <a:schemeClr val="bg1">
                    <a:lumMod val="65000"/>
                  </a:schemeClr>
                </a:solidFill>
              </a:rPr>
              <a:t>Urban design quality, a function of variety</a:t>
            </a:r>
            <a:endParaRPr lang="nl-NL" sz="8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4700736"/>
            <a:ext cx="9128788" cy="1752600"/>
          </a:xfrm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Prof.dr.ir. Taeke M. de Jong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Schmaeling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conference</a:t>
            </a:r>
          </a:p>
          <a:p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dirty="0" err="1" smtClean="0"/>
              <a:t>ī</a:t>
            </a:r>
            <a:r>
              <a:rPr lang="nl-NL" smtClean="0"/>
              <a:t>ga </a:t>
            </a:r>
            <a:r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r>
              <a:rPr lang="en-GB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2582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99" y="1385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Content diversifies space</a:t>
            </a:r>
            <a:endParaRPr lang="nl-NL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55938" y="1550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072709" y="1628800"/>
            <a:ext cx="6614091" cy="447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161550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Some values of named variables may serve as legend units.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6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 distributes content </a:t>
            </a:r>
            <a:r>
              <a:rPr lang="en-GB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GB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space</a:t>
            </a:r>
            <a:endParaRPr lang="nl-NL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0"/>
          <a:stretch/>
        </p:blipFill>
        <p:spPr bwMode="auto">
          <a:xfrm>
            <a:off x="467544" y="1268761"/>
            <a:ext cx="8280920" cy="16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8111"/>
            <a:ext cx="8280920" cy="38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04" y="17432"/>
            <a:ext cx="8252952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Form = state of distribution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28" y="1760416"/>
            <a:ext cx="3032465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Accumulation</a:t>
            </a:r>
          </a:p>
          <a:p>
            <a:pPr marL="0" indent="0" algn="ctr">
              <a:buNone/>
            </a:pPr>
            <a:r>
              <a:rPr lang="en-GB" sz="2800" i="1" dirty="0" err="1" smtClean="0">
                <a:solidFill>
                  <a:schemeClr val="tx2"/>
                </a:solidFill>
              </a:rPr>
              <a:t>Deconcentration</a:t>
            </a:r>
            <a:endParaRPr lang="en-GB" sz="2800" i="1" dirty="0" smtClean="0"/>
          </a:p>
          <a:p>
            <a:pPr marL="0" indent="0" algn="ctr">
              <a:buNone/>
            </a:pPr>
            <a:endParaRPr lang="en-GB" sz="2800" i="1" dirty="0"/>
          </a:p>
          <a:p>
            <a:pPr marL="0" indent="0" algn="ctr">
              <a:buNone/>
            </a:pPr>
            <a:endParaRPr lang="en-GB" sz="2800" i="1" dirty="0" smtClean="0"/>
          </a:p>
          <a:p>
            <a:pPr marL="0" indent="0" algn="ctr">
              <a:buNone/>
            </a:pPr>
            <a:endParaRPr lang="en-GB" sz="2800" i="1" dirty="0"/>
          </a:p>
          <a:p>
            <a:pPr marL="0" indent="0" algn="ctr">
              <a:buNone/>
            </a:pPr>
            <a:endParaRPr lang="en-GB" sz="2800" i="1" dirty="0"/>
          </a:p>
          <a:p>
            <a:pPr marL="0" indent="0" algn="ctr">
              <a:buNone/>
            </a:pPr>
            <a:r>
              <a:rPr lang="en-GB" sz="2800" i="1" dirty="0" smtClean="0">
                <a:solidFill>
                  <a:schemeClr val="tx2"/>
                </a:solidFill>
              </a:rPr>
              <a:t>Concentration</a:t>
            </a:r>
            <a:endParaRPr lang="en-GB" sz="2800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dirty="0" smtClean="0"/>
              <a:t>Sprawl</a:t>
            </a:r>
          </a:p>
          <a:p>
            <a:endParaRPr lang="nl-NL" dirty="0"/>
          </a:p>
        </p:txBody>
      </p:sp>
      <p:pic>
        <p:nvPicPr>
          <p:cNvPr id="7170" name="Picture 2" descr="D:\tmdejong\Desktop\Urbanism Week\Scale articulation_files\image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1628800"/>
            <a:ext cx="21810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mdejong\Desktop\Urbanism Week\Scale articulation_files\image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r="17823"/>
          <a:stretch/>
        </p:blipFill>
        <p:spPr bwMode="auto">
          <a:xfrm>
            <a:off x="5760393" y="1628800"/>
            <a:ext cx="3017875" cy="45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956128" y="2816961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Down Arrow 6"/>
          <p:cNvSpPr/>
          <p:nvPr/>
        </p:nvSpPr>
        <p:spPr>
          <a:xfrm flipV="1">
            <a:off x="3956128" y="403653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3" name="Picture 5" descr="D:\tmdejong\Desktop\Urbanism Week\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96" y="4684530"/>
            <a:ext cx="2916000" cy="14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tmdejong\Desktop\Urbanism Week\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0" y="3145397"/>
            <a:ext cx="2916000" cy="14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States of distribution of 100 spots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18105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Any shape appears between total sprawl and total </a:t>
            </a:r>
            <a:r>
              <a:rPr lang="en-GB" dirty="0" err="1" smtClean="0"/>
              <a:t>accumu-lation</a:t>
            </a:r>
            <a:endParaRPr lang="nl-NL" dirty="0"/>
          </a:p>
        </p:txBody>
      </p:sp>
      <p:pic>
        <p:nvPicPr>
          <p:cNvPr id="8194" name="Picture 2" descr="D:\tmdejong\Desktop\Urbanism Week\Scale articulation_files\image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04" y="1577044"/>
            <a:ext cx="6264696" cy="45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/>
              <a:t>C</a:t>
            </a:r>
            <a:r>
              <a:rPr lang="en-GB" b="1" dirty="0" smtClean="0"/>
              <a:t>oncentration </a:t>
            </a:r>
            <a:r>
              <a:rPr lang="en-GB" b="1" dirty="0"/>
              <a:t>and</a:t>
            </a:r>
            <a:r>
              <a:rPr lang="en-GB" b="1" dirty="0" smtClean="0"/>
              <a:t> </a:t>
            </a:r>
            <a:r>
              <a:rPr lang="en-GB" sz="5300" b="1" dirty="0" err="1" smtClean="0"/>
              <a:t>D</a:t>
            </a:r>
            <a:r>
              <a:rPr lang="en-GB" b="1" dirty="0" err="1" smtClean="0"/>
              <a:t>econcentration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at 2 levels ...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5628381"/>
            <a:ext cx="8229600" cy="608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… result </a:t>
            </a:r>
            <a:r>
              <a:rPr lang="en-GB" sz="2800" b="1" dirty="0">
                <a:latin typeface="+mj-lt"/>
                <a:ea typeface="+mj-ea"/>
                <a:cs typeface="+mj-cs"/>
              </a:rPr>
              <a:t>in accumulation and </a:t>
            </a:r>
            <a:r>
              <a:rPr lang="en-GB" sz="2800" b="1" dirty="0" smtClean="0">
                <a:latin typeface="+mj-lt"/>
                <a:ea typeface="+mj-ea"/>
                <a:cs typeface="+mj-cs"/>
              </a:rPr>
              <a:t>sprawl</a:t>
            </a:r>
            <a:br>
              <a:rPr lang="en-GB" sz="2800" b="1" dirty="0" smtClean="0">
                <a:latin typeface="+mj-lt"/>
                <a:ea typeface="+mj-ea"/>
                <a:cs typeface="+mj-cs"/>
              </a:rPr>
            </a:br>
            <a:r>
              <a:rPr lang="en-GB" sz="2800" b="1" dirty="0" smtClean="0">
                <a:latin typeface="+mj-lt"/>
                <a:ea typeface="+mj-ea"/>
                <a:cs typeface="+mj-cs"/>
              </a:rPr>
              <a:t>at </a:t>
            </a:r>
            <a:r>
              <a:rPr lang="en-GB" sz="2800" b="1" dirty="0">
                <a:latin typeface="+mj-lt"/>
                <a:ea typeface="+mj-ea"/>
                <a:cs typeface="+mj-cs"/>
              </a:rPr>
              <a:t>different levels of scale.</a:t>
            </a:r>
            <a:endParaRPr lang="nl-NL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D:\tmdejong\Desktop\Urbanism Week\Scale articulation_files\image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8" y="1501121"/>
            <a:ext cx="8208000" cy="39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S</a:t>
            </a:r>
            <a:r>
              <a:rPr lang="en-GB" sz="4000" b="1" dirty="0" smtClean="0"/>
              <a:t>tructure stabilises form</a:t>
            </a:r>
            <a:endParaRPr lang="nl-NL" sz="4000" b="1" dirty="0"/>
          </a:p>
        </p:txBody>
      </p:sp>
      <p:pic>
        <p:nvPicPr>
          <p:cNvPr id="4" name="Afbeelding 23" descr="172 Dry networks 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15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Functions at different levels of scale</a:t>
            </a:r>
            <a:endParaRPr lang="nl-NL" b="1" dirty="0"/>
          </a:p>
        </p:txBody>
      </p:sp>
      <p:pic>
        <p:nvPicPr>
          <p:cNvPr id="4" name="Afbeelding 24" descr="Faciliti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Intentions and expectations about the object in its context</a:t>
            </a:r>
            <a:endParaRPr lang="nl-NL" sz="4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3974"/>
            <a:ext cx="8496944" cy="33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869160"/>
            <a:ext cx="8208912" cy="180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Stakeholders, specialists and users can be located on scale and layer.</a:t>
            </a:r>
          </a:p>
          <a:p>
            <a:pPr marL="0" indent="0">
              <a:buNone/>
            </a:pPr>
            <a:r>
              <a:rPr lang="en-GB" dirty="0" smtClean="0"/>
              <a:t>Ask them to specify the </a:t>
            </a:r>
            <a:r>
              <a:rPr lang="en-GB" i="1" dirty="0" smtClean="0"/>
              <a:t>intentions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/>
              <a:t>expectations</a:t>
            </a:r>
            <a:r>
              <a:rPr lang="en-GB" dirty="0"/>
              <a:t> </a:t>
            </a:r>
            <a:r>
              <a:rPr lang="en-GB" dirty="0" smtClean="0"/>
              <a:t>in their position.</a:t>
            </a:r>
            <a:endParaRPr lang="nl-NL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65079"/>
              </p:ext>
            </p:extLst>
          </p:nvPr>
        </p:nvGraphicFramePr>
        <p:xfrm>
          <a:off x="8122274" y="6257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-object" showAsIcon="1" r:id="rId4" imgW="914400" imgH="771480" progId="Package">
                  <p:embed/>
                </p:oleObj>
              </mc:Choice>
              <mc:Fallback>
                <p:oleObj name="Packager Shell-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2274" y="6257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6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108"/>
            <a:ext cx="8229600" cy="12466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Intentions and expectations are different modes of thinking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2835"/>
            <a:ext cx="6192688" cy="49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spatial quality?</a:t>
            </a:r>
            <a:endParaRPr lang="en-GB" dirty="0"/>
          </a:p>
        </p:txBody>
      </p:sp>
      <p:pic>
        <p:nvPicPr>
          <p:cNvPr id="4" name="Afbeelding 3" descr="188 Ecological tolera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26" y="1395326"/>
            <a:ext cx="5712347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mdejong\Desktop\Urbanism Week\Scale articulation_files\image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581724"/>
            <a:ext cx="5023804" cy="60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2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The domain of Urban and Architectural design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52839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Imagine a school with elevators and corridors leading you through different </a:t>
            </a:r>
            <a:r>
              <a:rPr lang="en-GB" dirty="0"/>
              <a:t>spatial levels, time-spans, </a:t>
            </a:r>
            <a:r>
              <a:rPr lang="en-GB" dirty="0" smtClean="0"/>
              <a:t>and layers of design.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4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as a function of variety</a:t>
            </a:r>
            <a:endParaRPr lang="en-GB" dirty="0"/>
          </a:p>
        </p:txBody>
      </p:sp>
      <p:pic>
        <p:nvPicPr>
          <p:cNvPr id="4" name="Afbeelding 3" descr="006 Visual quality related to diversit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67" y="1844824"/>
            <a:ext cx="4686266" cy="45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08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1917" y="1741964"/>
            <a:ext cx="4293872" cy="3220404"/>
          </a:xfrm>
          <a:prstGeom prst="rect">
            <a:avLst/>
          </a:prstGeom>
        </p:spPr>
      </p:pic>
      <p:pic>
        <p:nvPicPr>
          <p:cNvPr id="5" name="Afbeelding 4" descr="006 Visual quality related to divers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4209097"/>
            <a:ext cx="2825926" cy="123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336" y="1741963"/>
            <a:ext cx="4293872" cy="322040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849055" y="1205229"/>
            <a:ext cx="655955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/>
              <a:t>Va</a:t>
            </a:r>
            <a:r>
              <a:rPr lang="en-GB" sz="1350" baseline="-25000" dirty="0"/>
              <a:t>3</a:t>
            </a:r>
            <a:r>
              <a:rPr lang="en-GB" sz="1350" baseline="-25000" dirty="0"/>
              <a:t>0m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3m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1</a:t>
            </a:r>
            <a:r>
              <a:rPr lang="en-GB" sz="1350" baseline="-25000" dirty="0"/>
              <a:t>m</a:t>
            </a:r>
            <a:endParaRPr lang="en-GB" sz="1350" baseline="-25000" dirty="0"/>
          </a:p>
        </p:txBody>
      </p:sp>
      <p:sp>
        <p:nvSpPr>
          <p:cNvPr id="8" name="Tekstvak 7"/>
          <p:cNvSpPr txBox="1"/>
          <p:nvPr/>
        </p:nvSpPr>
        <p:spPr>
          <a:xfrm>
            <a:off x="-27305" y="1205229"/>
            <a:ext cx="655955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endParaRPr lang="en-GB" sz="1350" dirty="0"/>
          </a:p>
          <a:p>
            <a:pPr algn="r"/>
            <a:r>
              <a:rPr lang="en-GB" sz="1350" dirty="0"/>
              <a:t>Re</a:t>
            </a:r>
            <a:r>
              <a:rPr lang="en-GB" sz="1350" baseline="-25000" dirty="0"/>
              <a:t>30m</a:t>
            </a:r>
            <a:endParaRPr lang="en-GB" sz="1350" dirty="0"/>
          </a:p>
          <a:p>
            <a:pPr algn="r"/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pPr algn="r"/>
            <a:r>
              <a:rPr lang="en-GB" sz="1350" dirty="0"/>
              <a:t>Re</a:t>
            </a:r>
            <a:r>
              <a:rPr lang="en-GB" sz="1350" baseline="-25000" dirty="0"/>
              <a:t>3m</a:t>
            </a:r>
          </a:p>
          <a:p>
            <a:pPr algn="r"/>
            <a:r>
              <a:rPr lang="en-GB" sz="1350" dirty="0"/>
              <a:t>Re</a:t>
            </a:r>
            <a:r>
              <a:rPr lang="en-GB" sz="1350" baseline="-25000" dirty="0"/>
              <a:t>1</a:t>
            </a:r>
            <a:r>
              <a:rPr lang="en-GB" sz="1350" baseline="-25000" dirty="0"/>
              <a:t>m</a:t>
            </a:r>
            <a:endParaRPr lang="en-GB" sz="1350" baseline="-25000" dirty="0"/>
          </a:p>
        </p:txBody>
      </p:sp>
      <p:sp>
        <p:nvSpPr>
          <p:cNvPr id="9" name="Tekstvak 8"/>
          <p:cNvSpPr txBox="1"/>
          <p:nvPr/>
        </p:nvSpPr>
        <p:spPr>
          <a:xfrm>
            <a:off x="4665115" y="1205228"/>
            <a:ext cx="655955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/>
              <a:t>Va</a:t>
            </a:r>
            <a:r>
              <a:rPr lang="en-GB" sz="1350" baseline="-25000" dirty="0"/>
              <a:t>30m</a:t>
            </a:r>
          </a:p>
          <a:p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3m</a:t>
            </a:r>
          </a:p>
          <a:p>
            <a:r>
              <a:rPr lang="en-GB" sz="1350" dirty="0"/>
              <a:t>Re</a:t>
            </a:r>
            <a:r>
              <a:rPr lang="en-GB" sz="1350" baseline="-25000" dirty="0"/>
              <a:t>1</a:t>
            </a:r>
            <a:r>
              <a:rPr lang="en-GB" sz="1350" baseline="-25000" dirty="0"/>
              <a:t>m</a:t>
            </a:r>
            <a:endParaRPr lang="en-GB" sz="1350" baseline="-25000" dirty="0"/>
          </a:p>
        </p:txBody>
      </p:sp>
    </p:spTree>
    <p:extLst>
      <p:ext uri="{BB962C8B-B14F-4D97-AF65-F5344CB8AC3E}">
        <p14:creationId xmlns:p14="http://schemas.microsoft.com/office/powerpoint/2010/main" val="337344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788" y="1825875"/>
            <a:ext cx="4320000" cy="32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8213" y="1825875"/>
            <a:ext cx="4320000" cy="324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8833" y="1285876"/>
            <a:ext cx="65595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/>
              <a:t>Va</a:t>
            </a:r>
            <a:r>
              <a:rPr lang="en-GB" sz="1350" baseline="-25000" dirty="0"/>
              <a:t>3</a:t>
            </a:r>
            <a:r>
              <a:rPr lang="en-GB" sz="1350" baseline="-25000" dirty="0"/>
              <a:t>0m</a:t>
            </a:r>
          </a:p>
          <a:p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3m</a:t>
            </a:r>
          </a:p>
          <a:p>
            <a:r>
              <a:rPr lang="en-GB" sz="1350" dirty="0"/>
              <a:t>Re</a:t>
            </a:r>
            <a:r>
              <a:rPr lang="en-GB" sz="1350" baseline="-25000" dirty="0"/>
              <a:t>1m</a:t>
            </a:r>
            <a:endParaRPr lang="en-GB" sz="1350" baseline="-25000" dirty="0"/>
          </a:p>
        </p:txBody>
      </p:sp>
      <p:sp>
        <p:nvSpPr>
          <p:cNvPr id="8" name="Tekstvak 7"/>
          <p:cNvSpPr txBox="1"/>
          <p:nvPr/>
        </p:nvSpPr>
        <p:spPr>
          <a:xfrm>
            <a:off x="2227033" y="1285876"/>
            <a:ext cx="65595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>
                <a:solidFill>
                  <a:schemeClr val="bg1"/>
                </a:solidFill>
              </a:rPr>
              <a:t>Va</a:t>
            </a:r>
            <a:r>
              <a:rPr lang="en-GB" sz="1350" baseline="-25000" dirty="0">
                <a:solidFill>
                  <a:schemeClr val="bg1"/>
                </a:solidFill>
              </a:rPr>
              <a:t>3</a:t>
            </a:r>
            <a:r>
              <a:rPr lang="en-GB" sz="1350" baseline="-25000" dirty="0">
                <a:solidFill>
                  <a:schemeClr val="bg1"/>
                </a:solidFill>
              </a:rPr>
              <a:t>0m</a:t>
            </a:r>
          </a:p>
          <a:p>
            <a:r>
              <a:rPr lang="en-GB" sz="1350" dirty="0">
                <a:solidFill>
                  <a:schemeClr val="bg1"/>
                </a:solidFill>
              </a:rPr>
              <a:t>Re</a:t>
            </a:r>
            <a:r>
              <a:rPr lang="en-GB" sz="1350" baseline="-25000" dirty="0">
                <a:solidFill>
                  <a:schemeClr val="bg1"/>
                </a:solidFill>
              </a:rPr>
              <a:t>10m</a:t>
            </a:r>
          </a:p>
          <a:p>
            <a:r>
              <a:rPr lang="en-GB" sz="1350" dirty="0">
                <a:solidFill>
                  <a:schemeClr val="bg1"/>
                </a:solidFill>
              </a:rPr>
              <a:t>Re</a:t>
            </a:r>
            <a:r>
              <a:rPr lang="en-GB" sz="1350" baseline="-25000" dirty="0">
                <a:solidFill>
                  <a:schemeClr val="bg1"/>
                </a:solidFill>
              </a:rPr>
              <a:t>3m</a:t>
            </a:r>
          </a:p>
          <a:p>
            <a:r>
              <a:rPr lang="en-GB" sz="1350" dirty="0">
                <a:solidFill>
                  <a:schemeClr val="bg1"/>
                </a:solidFill>
              </a:rPr>
              <a:t>Re</a:t>
            </a:r>
            <a:r>
              <a:rPr lang="en-GB" sz="1350" baseline="-25000" dirty="0">
                <a:solidFill>
                  <a:schemeClr val="bg1"/>
                </a:solidFill>
              </a:rPr>
              <a:t>1</a:t>
            </a:r>
            <a:r>
              <a:rPr lang="en-GB" sz="1350" baseline="-25000" dirty="0">
                <a:solidFill>
                  <a:schemeClr val="bg1"/>
                </a:solidFill>
              </a:rPr>
              <a:t>m</a:t>
            </a:r>
            <a:endParaRPr lang="en-GB" sz="1350" baseline="-250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014788" y="1285876"/>
            <a:ext cx="65595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/>
              <a:t>Va</a:t>
            </a:r>
            <a:r>
              <a:rPr lang="en-GB" sz="1350" baseline="-25000" dirty="0"/>
              <a:t>3</a:t>
            </a:r>
            <a:r>
              <a:rPr lang="en-GB" sz="1350" baseline="-25000" dirty="0"/>
              <a:t>0m</a:t>
            </a:r>
          </a:p>
          <a:p>
            <a:r>
              <a:rPr lang="en-GB" sz="1350" dirty="0"/>
              <a:t>Re</a:t>
            </a:r>
            <a:r>
              <a:rPr lang="en-GB" sz="1350" baseline="-25000" dirty="0"/>
              <a:t>10m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3m</a:t>
            </a:r>
          </a:p>
          <a:p>
            <a:r>
              <a:rPr lang="en-GB" sz="1350" dirty="0"/>
              <a:t>Va</a:t>
            </a:r>
            <a:r>
              <a:rPr lang="en-GB" sz="1350" baseline="-25000" dirty="0"/>
              <a:t>1</a:t>
            </a:r>
            <a:r>
              <a:rPr lang="en-GB" sz="1350" baseline="-25000" dirty="0"/>
              <a:t>m</a:t>
            </a:r>
            <a:endParaRPr lang="en-GB" sz="1350" baseline="-25000" dirty="0"/>
          </a:p>
        </p:txBody>
      </p:sp>
      <p:sp>
        <p:nvSpPr>
          <p:cNvPr id="10" name="Tekstvak 9"/>
          <p:cNvSpPr txBox="1"/>
          <p:nvPr/>
        </p:nvSpPr>
        <p:spPr>
          <a:xfrm>
            <a:off x="6066473" y="1285875"/>
            <a:ext cx="655955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Symbol" panose="05050102010706020507" pitchFamily="18" charset="2"/>
              </a:rPr>
              <a:t>Ý</a:t>
            </a:r>
            <a:r>
              <a:rPr lang="en-GB" sz="1350" dirty="0"/>
              <a:t>Va</a:t>
            </a:r>
            <a:r>
              <a:rPr lang="en-GB" sz="1350" baseline="-25000" dirty="0"/>
              <a:t>10m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>
              <a:solidFill>
                <a:schemeClr val="bg1"/>
              </a:solidFill>
            </a:endParaRPr>
          </a:p>
          <a:p>
            <a:endParaRPr lang="en-GB" sz="1350" dirty="0">
              <a:solidFill>
                <a:schemeClr val="bg1"/>
              </a:solidFill>
            </a:endParaRPr>
          </a:p>
          <a:p>
            <a:endParaRPr lang="en-GB" sz="1350" dirty="0">
              <a:solidFill>
                <a:schemeClr val="bg1"/>
              </a:solidFill>
            </a:endParaRPr>
          </a:p>
          <a:p>
            <a:r>
              <a:rPr lang="en-GB" sz="1350" dirty="0">
                <a:solidFill>
                  <a:schemeClr val="bg1"/>
                </a:solidFill>
              </a:rPr>
              <a:t>Va</a:t>
            </a:r>
            <a:r>
              <a:rPr lang="en-GB" sz="1350" baseline="-25000" dirty="0">
                <a:solidFill>
                  <a:schemeClr val="bg1"/>
                </a:solidFill>
              </a:rPr>
              <a:t>3</a:t>
            </a:r>
            <a:r>
              <a:rPr lang="en-GB" sz="1350" baseline="-25000" dirty="0">
                <a:solidFill>
                  <a:schemeClr val="bg1"/>
                </a:solidFill>
              </a:rPr>
              <a:t>0m</a:t>
            </a:r>
          </a:p>
          <a:p>
            <a:r>
              <a:rPr lang="en-GB" sz="1350" dirty="0">
                <a:solidFill>
                  <a:schemeClr val="bg1"/>
                </a:solidFill>
              </a:rPr>
              <a:t>Va</a:t>
            </a:r>
            <a:r>
              <a:rPr lang="en-GB" sz="1350" baseline="-25000" dirty="0">
                <a:solidFill>
                  <a:schemeClr val="bg1"/>
                </a:solidFill>
              </a:rPr>
              <a:t>10m</a:t>
            </a:r>
          </a:p>
          <a:p>
            <a:r>
              <a:rPr lang="en-GB" sz="1350" dirty="0">
                <a:solidFill>
                  <a:schemeClr val="bg1"/>
                </a:solidFill>
              </a:rPr>
              <a:t>Va</a:t>
            </a:r>
            <a:r>
              <a:rPr lang="en-GB" sz="1350" baseline="-25000" dirty="0">
                <a:solidFill>
                  <a:schemeClr val="bg1"/>
                </a:solidFill>
              </a:rPr>
              <a:t>3m</a:t>
            </a:r>
          </a:p>
          <a:p>
            <a:r>
              <a:rPr lang="en-GB" sz="1350" dirty="0">
                <a:solidFill>
                  <a:schemeClr val="bg1"/>
                </a:solidFill>
              </a:rPr>
              <a:t>Va</a:t>
            </a:r>
            <a:r>
              <a:rPr lang="en-GB" sz="1350" baseline="-25000" dirty="0">
                <a:solidFill>
                  <a:schemeClr val="bg1"/>
                </a:solidFill>
              </a:rPr>
              <a:t>1</a:t>
            </a:r>
            <a:r>
              <a:rPr lang="en-GB" sz="1350" baseline="-25000" dirty="0">
                <a:solidFill>
                  <a:schemeClr val="bg1"/>
                </a:solidFill>
              </a:rPr>
              <a:t>m</a:t>
            </a:r>
            <a:endParaRPr lang="en-GB" sz="135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Variety in modes, orders, levels and layers</a:t>
            </a: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56318"/>
              </p:ext>
            </p:extLst>
          </p:nvPr>
        </p:nvGraphicFramePr>
        <p:xfrm>
          <a:off x="385192" y="2276872"/>
          <a:ext cx="8435280" cy="3802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820"/>
                <a:gridCol w="2108820"/>
                <a:gridCol w="2108820"/>
                <a:gridCol w="2108820"/>
              </a:tblGrid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modes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orders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levels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layers</a:t>
                      </a:r>
                      <a:endParaRPr lang="en-GB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probable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intention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…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managerial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possible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function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1mm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cultural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imaginable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structure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…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economic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form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1m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technical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desirable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content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3m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biological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10m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…</a:t>
                      </a:r>
                      <a:endParaRPr lang="en-GB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49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Further reading</a:t>
            </a:r>
            <a:endParaRPr lang="nl-NL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69" y="1600200"/>
            <a:ext cx="3555462" cy="4525963"/>
          </a:xfrm>
        </p:spPr>
      </p:pic>
    </p:spTree>
    <p:extLst>
      <p:ext uri="{BB962C8B-B14F-4D97-AF65-F5344CB8AC3E}">
        <p14:creationId xmlns:p14="http://schemas.microsoft.com/office/powerpoint/2010/main" val="14885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37" y="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A scale paradox, its factor 3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254"/>
            <a:ext cx="3826768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Any conclusion about space is scale-sensitive.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can change into its opposite already with a factor 3 of scale.</a:t>
            </a:r>
            <a:endParaRPr lang="nl-NL" dirty="0"/>
          </a:p>
        </p:txBody>
      </p:sp>
      <p:pic>
        <p:nvPicPr>
          <p:cNvPr id="2050" name="Picture 2" descr="Schaalparad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35" y="1628800"/>
            <a:ext cx="423456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27" y="84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Ten levels of variety to be explored</a:t>
            </a:r>
            <a:endParaRPr lang="nl-NL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3325"/>
            <a:ext cx="8280920" cy="399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3" descr="composi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46087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29560" y="12687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Look for differences at any level of scale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728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56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A </a:t>
            </a:r>
            <a:r>
              <a:rPr lang="en-GB" b="1" i="1" dirty="0"/>
              <a:t>frame</a:t>
            </a:r>
            <a:r>
              <a:rPr lang="en-GB" b="1" dirty="0"/>
              <a:t> 100x </a:t>
            </a:r>
            <a:r>
              <a:rPr lang="en-GB" b="1" dirty="0" smtClean="0"/>
              <a:t>the </a:t>
            </a:r>
            <a:r>
              <a:rPr lang="en-GB" b="1" i="1" dirty="0" smtClean="0"/>
              <a:t>grain</a:t>
            </a:r>
            <a:r>
              <a:rPr lang="en-GB" b="1" dirty="0" smtClean="0"/>
              <a:t> </a:t>
            </a:r>
            <a:r>
              <a:rPr lang="en-GB" b="1" dirty="0"/>
              <a:t>of a drawing representing a building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18" y="1611440"/>
            <a:ext cx="3956574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Any representation has an upper and a lower boundary:</a:t>
            </a:r>
          </a:p>
          <a:p>
            <a:pPr marL="0" indent="0">
              <a:buNone/>
            </a:pPr>
            <a:r>
              <a:rPr lang="en-GB" dirty="0" smtClean="0"/>
              <a:t>a frame and a grain.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Let us notate them as a ‘nominal radius’ R and r.</a:t>
            </a:r>
          </a:p>
        </p:txBody>
      </p:sp>
      <p:pic>
        <p:nvPicPr>
          <p:cNvPr id="1026" name="Picture 2" descr="D:\tmdejong\Desktop\Urbanism Week\Scale articulation_files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3937"/>
            <a:ext cx="3970784" cy="42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57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Boundaries of nominal R and 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4259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 ‘nominal’ radius is a </a:t>
            </a:r>
            <a:r>
              <a:rPr lang="en-GB" i="1" dirty="0" smtClean="0"/>
              <a:t>name</a:t>
            </a:r>
            <a:r>
              <a:rPr lang="en-GB" dirty="0" smtClean="0"/>
              <a:t> for a range of measures.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‘R=10m’ is something between 3m and 30m. </a:t>
            </a:r>
            <a:endParaRPr lang="nl-NL" dirty="0"/>
          </a:p>
        </p:txBody>
      </p:sp>
      <p:pic>
        <p:nvPicPr>
          <p:cNvPr id="14338" name="Picture 2" descr="\\TAEKEDEJONG\Users\Public\Documents\Public3\Nominal va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84264"/>
            <a:ext cx="5400600" cy="42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Usual names fitting R=</a:t>
            </a:r>
            <a:endParaRPr lang="nl-NL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2703"/>
              </p:ext>
            </p:extLst>
          </p:nvPr>
        </p:nvGraphicFramePr>
        <p:xfrm>
          <a:off x="467544" y="1903413"/>
          <a:ext cx="8150833" cy="420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5913402" imgH="3050825" progId="Word.Document.12">
                  <p:embed/>
                </p:oleObj>
              </mc:Choice>
              <mc:Fallback>
                <p:oleObj name="Document" r:id="rId4" imgW="5913402" imgH="3050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03413"/>
                        <a:ext cx="8150833" cy="420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9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Object in Context (months, years)</a:t>
            </a:r>
            <a:endParaRPr lang="nl-N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628"/>
            <a:ext cx="2098576" cy="44467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Any object has impacts </a:t>
            </a:r>
            <a:r>
              <a:rPr lang="en-GB" dirty="0"/>
              <a:t>in different </a:t>
            </a:r>
            <a:r>
              <a:rPr lang="en-GB" dirty="0" smtClean="0"/>
              <a:t>layers of context at different levels of scale.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programme is simply a set of intended impacts.</a:t>
            </a:r>
            <a:endParaRPr lang="nl-NL" dirty="0"/>
          </a:p>
        </p:txBody>
      </p:sp>
      <p:pic>
        <p:nvPicPr>
          <p:cNvPr id="6146" name="Picture 2" descr="D:\tmdejong\Desktop\Urbanism Week\Scale articulation_files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44" y="1612210"/>
            <a:ext cx="5904656" cy="45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26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Ten levels of variety to be explored</a:t>
            </a:r>
            <a:endParaRPr lang="nl-NL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3325"/>
            <a:ext cx="8280920" cy="399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3" descr="composi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46087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29560" y="12687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Look for differences at any level of scale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26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406</Words>
  <Application>Microsoft Office PowerPoint</Application>
  <PresentationFormat>Diavoorstelling (4:3)</PresentationFormat>
  <Paragraphs>194</Paragraphs>
  <Slides>24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Document</vt:lpstr>
      <vt:lpstr>Packager Shell-object</vt:lpstr>
      <vt:lpstr>Urban design quality, a function of variety</vt:lpstr>
      <vt:lpstr>The domain of Urban and Architectural design</vt:lpstr>
      <vt:lpstr>A scale paradox, its factor 3</vt:lpstr>
      <vt:lpstr>Ten levels of variety to be explored</vt:lpstr>
      <vt:lpstr>A frame 100x the grain of a drawing representing a building</vt:lpstr>
      <vt:lpstr>Boundaries of nominal R and r</vt:lpstr>
      <vt:lpstr>Usual names fitting R=</vt:lpstr>
      <vt:lpstr>Object in Context (months, years)</vt:lpstr>
      <vt:lpstr>Ten levels of variety to be explored</vt:lpstr>
      <vt:lpstr>Content diversifies space</vt:lpstr>
      <vt:lpstr>Form distributes content in space</vt:lpstr>
      <vt:lpstr>Form = state of distribution</vt:lpstr>
      <vt:lpstr>States of distribution of 100 spots</vt:lpstr>
      <vt:lpstr>Concentration and Deconcentration at 2 levels ...</vt:lpstr>
      <vt:lpstr>Structure stabilises form</vt:lpstr>
      <vt:lpstr>Functions at different levels of scale</vt:lpstr>
      <vt:lpstr>Intentions and expectations about the object in its context</vt:lpstr>
      <vt:lpstr>Intentions and expectations are different modes of thinking</vt:lpstr>
      <vt:lpstr>What is spatial quality?</vt:lpstr>
      <vt:lpstr>Quality as a function of variety</vt:lpstr>
      <vt:lpstr>PowerPoint-presentatie</vt:lpstr>
      <vt:lpstr>PowerPoint-presentatie</vt:lpstr>
      <vt:lpstr>Variety in modes, orders, levels and layers</vt:lpstr>
      <vt:lpstr>Further reading</vt:lpstr>
    </vt:vector>
  </TitlesOfParts>
  <Company>TU Delft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articulation</dc:title>
  <dc:creator>Taeke de Jong - BK</dc:creator>
  <cp:lastModifiedBy>Taeke Marten de Jong</cp:lastModifiedBy>
  <cp:revision>7</cp:revision>
  <dcterms:created xsi:type="dcterms:W3CDTF">2014-10-23T08:26:45Z</dcterms:created>
  <dcterms:modified xsi:type="dcterms:W3CDTF">2014-10-30T04:04:34Z</dcterms:modified>
</cp:coreProperties>
</file>