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5"/>
  </p:handoutMasterIdLst>
  <p:sldIdLst>
    <p:sldId id="256" r:id="rId2"/>
    <p:sldId id="275" r:id="rId3"/>
    <p:sldId id="283" r:id="rId4"/>
    <p:sldId id="276" r:id="rId5"/>
    <p:sldId id="262" r:id="rId6"/>
    <p:sldId id="260" r:id="rId7"/>
    <p:sldId id="257" r:id="rId8"/>
    <p:sldId id="258" r:id="rId9"/>
    <p:sldId id="259" r:id="rId10"/>
    <p:sldId id="261" r:id="rId11"/>
    <p:sldId id="274" r:id="rId12"/>
    <p:sldId id="263" r:id="rId13"/>
    <p:sldId id="264" r:id="rId14"/>
    <p:sldId id="266" r:id="rId15"/>
    <p:sldId id="267" r:id="rId16"/>
    <p:sldId id="268" r:id="rId17"/>
    <p:sldId id="269" r:id="rId18"/>
    <p:sldId id="270" r:id="rId19"/>
    <p:sldId id="284" r:id="rId20"/>
    <p:sldId id="285" r:id="rId21"/>
    <p:sldId id="271" r:id="rId22"/>
    <p:sldId id="273" r:id="rId23"/>
    <p:sldId id="272" r:id="rId24"/>
  </p:sldIdLst>
  <p:sldSz cx="12192000" cy="6858000"/>
  <p:notesSz cx="7099300" cy="10234613"/>
  <p:defaultTextStyle>
    <a:defPPr>
      <a:defRPr lang="nl-N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6" autoAdjust="0"/>
    <p:restoredTop sz="94660"/>
  </p:normalViewPr>
  <p:slideViewPr>
    <p:cSldViewPr snapToGrid="0">
      <p:cViewPr varScale="1">
        <p:scale>
          <a:sx n="70" d="100"/>
          <a:sy n="70" d="100"/>
        </p:scale>
        <p:origin x="48" y="37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4021294" y="1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AC0CF55D-D7D5-4542-8831-E4529C0AEC9F}" type="datetimeFigureOut">
              <a:rPr lang="en-GB" smtClean="0"/>
              <a:t>18/10/2015</a:t>
            </a:fld>
            <a:endParaRPr lang="en-GB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3D4A2BDD-484A-40D6-B65B-E130D85FF64D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86739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036818-AD1D-4E6D-81A0-F34878487DC5}" type="datetimeFigureOut">
              <a:rPr lang="nl-NL"/>
              <a:pPr>
                <a:defRPr/>
              </a:pPr>
              <a:t>18-10-2015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CC06B-1263-482F-9389-7B00E3696BF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75326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60000">
        <p:push dir="u"/>
      </p:transition>
    </mc:Choice>
    <mc:Fallback xmlns="">
      <p:transition spd="slow" advTm="60000">
        <p:push dir="u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B798C-F563-4248-8B0F-F4BA94520DDA}" type="datetimeFigureOut">
              <a:rPr lang="nl-NL"/>
              <a:pPr>
                <a:defRPr/>
              </a:pPr>
              <a:t>18-10-2015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915E50-84C0-4827-B4A2-41101597375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79132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60000">
        <p:push dir="u"/>
      </p:transition>
    </mc:Choice>
    <mc:Fallback xmlns="">
      <p:transition spd="slow" advTm="60000">
        <p:push dir="u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5BBF31-644B-4E4F-BDBB-2BA0E580195E}" type="datetimeFigureOut">
              <a:rPr lang="nl-NL"/>
              <a:pPr>
                <a:defRPr/>
              </a:pPr>
              <a:t>18-10-2015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F9FA5E-EA44-4351-8E0A-5C280EF39016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54817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60000">
        <p:push dir="u"/>
      </p:transition>
    </mc:Choice>
    <mc:Fallback xmlns="">
      <p:transition spd="slow" advTm="60000">
        <p:push dir="u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852105-794B-4BDF-96B5-B01332C73A12}" type="datetimeFigureOut">
              <a:rPr lang="nl-NL"/>
              <a:pPr>
                <a:defRPr/>
              </a:pPr>
              <a:t>18-10-2015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60A98A-30A8-4106-9D58-DF48B404670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59951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60000">
        <p:push dir="u"/>
      </p:transition>
    </mc:Choice>
    <mc:Fallback xmlns="">
      <p:transition spd="slow" advTm="60000">
        <p:push dir="u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E6111E-F74E-43C5-A7AE-CC9DB2905031}" type="datetimeFigureOut">
              <a:rPr lang="nl-NL"/>
              <a:pPr>
                <a:defRPr/>
              </a:pPr>
              <a:t>18-10-2015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CA0698-8CAC-42D4-B152-641D05DF22C8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28447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60000">
        <p:push dir="u"/>
      </p:transition>
    </mc:Choice>
    <mc:Fallback xmlns="">
      <p:transition spd="slow" advTm="60000">
        <p:push dir="u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C730F-29D8-4499-86D3-1EBEF86E2559}" type="datetimeFigureOut">
              <a:rPr lang="nl-NL"/>
              <a:pPr>
                <a:defRPr/>
              </a:pPr>
              <a:t>18-10-2015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4F3098-2869-4DAF-A767-A89710CD0F4B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0088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60000">
        <p:push dir="u"/>
      </p:transition>
    </mc:Choice>
    <mc:Fallback xmlns="">
      <p:transition spd="slow" advTm="60000">
        <p:push dir="u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19AC07-D00F-4908-958B-A5BDEBDA5DAD}" type="datetimeFigureOut">
              <a:rPr lang="nl-NL"/>
              <a:pPr>
                <a:defRPr/>
              </a:pPr>
              <a:t>18-10-2015</a:t>
            </a:fld>
            <a:endParaRPr lang="nl-NL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76EBC1-7FCC-4FAD-9F0E-2B642F5C489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7477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60000">
        <p:push dir="u"/>
      </p:transition>
    </mc:Choice>
    <mc:Fallback xmlns="">
      <p:transition spd="slow" advTm="60000">
        <p:push dir="u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23EC8-D538-4C80-B113-A7A74A1A4769}" type="datetimeFigureOut">
              <a:rPr lang="nl-NL"/>
              <a:pPr>
                <a:defRPr/>
              </a:pPr>
              <a:t>18-10-2015</a:t>
            </a:fld>
            <a:endParaRPr lang="nl-NL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727619-9288-488C-988D-93734B220E1C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86787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60000">
        <p:push dir="u"/>
      </p:transition>
    </mc:Choice>
    <mc:Fallback xmlns="">
      <p:transition spd="slow" advTm="60000">
        <p:push dir="u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E1A521-A486-4B04-9C60-D747410BFBF3}" type="datetimeFigureOut">
              <a:rPr lang="nl-NL"/>
              <a:pPr>
                <a:defRPr/>
              </a:pPr>
              <a:t>18-10-2015</a:t>
            </a:fld>
            <a:endParaRPr lang="nl-NL"/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8D86E-9D7D-4DAA-83C3-036F8E2745A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64915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60000">
        <p:push dir="u"/>
      </p:transition>
    </mc:Choice>
    <mc:Fallback xmlns="">
      <p:transition spd="slow" advTm="60000">
        <p:push dir="u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5DFC23-65BA-4021-995D-D83A4AAAB7B4}" type="datetimeFigureOut">
              <a:rPr lang="nl-NL"/>
              <a:pPr>
                <a:defRPr/>
              </a:pPr>
              <a:t>18-10-2015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517FD8-F37F-40B8-A59F-76740B2136E8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31155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60000">
        <p:push dir="u"/>
      </p:transition>
    </mc:Choice>
    <mc:Fallback xmlns="">
      <p:transition spd="slow" advTm="60000">
        <p:push dir="u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5985DA-5400-4048-A6DA-7BAFD300E467}" type="datetimeFigureOut">
              <a:rPr lang="nl-NL"/>
              <a:pPr>
                <a:defRPr/>
              </a:pPr>
              <a:t>18-10-2015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89D32B-26C8-4043-A3B2-2C3289F5A89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7745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60000">
        <p:push dir="u"/>
      </p:transition>
    </mc:Choice>
    <mc:Fallback xmlns="">
      <p:transition spd="slow" advTm="60000">
        <p:push dir="u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de stijl te bewerken</a:t>
            </a:r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de modelstijlen te bewerken</a:t>
            </a:r>
          </a:p>
          <a:p>
            <a:pPr lvl="1"/>
            <a:r>
              <a:rPr lang="nl-NL" altLang="nl-NL" smtClean="0"/>
              <a:t>Tweede niveau</a:t>
            </a:r>
          </a:p>
          <a:p>
            <a:pPr lvl="2"/>
            <a:r>
              <a:rPr lang="nl-NL" altLang="nl-NL" smtClean="0"/>
              <a:t>Derde niveau</a:t>
            </a:r>
          </a:p>
          <a:p>
            <a:pPr lvl="3"/>
            <a:r>
              <a:rPr lang="nl-NL" altLang="nl-NL" smtClean="0"/>
              <a:t>Vierde niveau</a:t>
            </a:r>
          </a:p>
          <a:p>
            <a:pPr lvl="4"/>
            <a:r>
              <a:rPr lang="nl-NL" altLang="nl-NL" smtClean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96B18FA-C1FB-4F34-B446-280D6EC0BD3D}" type="datetimeFigureOut">
              <a:rPr lang="nl-NL"/>
              <a:pPr>
                <a:defRPr/>
              </a:pPr>
              <a:t>18-10-2015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370E787-C0F0-46AE-9C94-EDA96F5C6B8B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0000" advTm="60000">
        <p:push dir="u"/>
      </p:transition>
    </mc:Choice>
    <mc:Fallback xmlns="">
      <p:transition spd="slow" advTm="60000">
        <p:push dir="u"/>
      </p:transition>
    </mc:Fallback>
  </mc:AlternateConten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taekemdejong@outlook.com" TargetMode="External"/><Relationship Id="rId2" Type="http://schemas.openxmlformats.org/officeDocument/2006/relationships/hyperlink" Target="http://taekemdejong.nl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aekemdejong.nl/Publications/2006/ContextAnalysis/FutureImpact.zip" TargetMode="External"/><Relationship Id="rId2" Type="http://schemas.openxmlformats.org/officeDocument/2006/relationships/hyperlink" Target="http://www.taekemdejong.nl/Publications/2006/ContextAnalysis/Context%20analysis.doc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aekemdejong.nl/Publications/2006/ContextAnalysis/Context%20analysis.doc" TargetMode="Externa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1.bin"/><Relationship Id="rId4" Type="http://schemas.openxmlformats.org/officeDocument/2006/relationships/hyperlink" Target="http://www.taekemdejong.nl/Publications/2006/ContextAnalysis/FutureImpact.zip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aekemdejong.nl/Publications/2008/Scale%20articulation.doc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835025"/>
            <a:ext cx="12192000" cy="30194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/>
              <a:t>Urban design involves more than probable knowledge, cognition, complexity, self-organisation or abduction.</a:t>
            </a:r>
            <a:endParaRPr lang="en-GB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979863"/>
            <a:ext cx="9144000" cy="1655762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2800" dirty="0" smtClean="0"/>
              <a:t>Design generates improbable possibilities.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nl-NL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nl-NL" dirty="0" smtClean="0"/>
              <a:t>Taeke M. de Jong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nl-NL" dirty="0">
                <a:hlinkClick r:id="rId2"/>
              </a:rPr>
              <a:t>http://</a:t>
            </a:r>
            <a:r>
              <a:rPr lang="nl-NL" dirty="0" smtClean="0">
                <a:hlinkClick r:id="rId2"/>
              </a:rPr>
              <a:t>taekemdejong.nl</a:t>
            </a:r>
            <a:r>
              <a:rPr lang="nl-NL" dirty="0" smtClean="0"/>
              <a:t>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nl-NL" dirty="0" smtClean="0">
                <a:hlinkClick r:id="rId3"/>
              </a:rPr>
              <a:t>taekemdejong@outlook.com</a:t>
            </a:r>
            <a:r>
              <a:rPr lang="nl-NL" dirty="0" smtClean="0"/>
              <a:t> </a:t>
            </a:r>
            <a:endParaRPr lang="nl-NL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nl-NL" smtClean="0"/>
              <a:t>Three modes of reasoning involved in design</a:t>
            </a:r>
          </a:p>
        </p:txBody>
      </p:sp>
      <p:sp>
        <p:nvSpPr>
          <p:cNvPr id="11267" name="Tijdelijke aanduiding voor inhoud 2"/>
          <p:cNvSpPr>
            <a:spLocks noGrp="1"/>
          </p:cNvSpPr>
          <p:nvPr>
            <p:ph idx="1"/>
          </p:nvPr>
        </p:nvSpPr>
        <p:spPr>
          <a:xfrm>
            <a:off x="7620000" y="1358900"/>
            <a:ext cx="3548063" cy="5019675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endParaRPr lang="nl-NL" altLang="nl-NL" smtClean="0"/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nl-NL" altLang="nl-NL" smtClean="0"/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GB" altLang="nl-NL" smtClean="0"/>
          </a:p>
        </p:txBody>
      </p:sp>
      <p:pic>
        <p:nvPicPr>
          <p:cNvPr id="11268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075" y="1358900"/>
            <a:ext cx="6329363" cy="501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ekstvak 4"/>
          <p:cNvSpPr txBox="1">
            <a:spLocks noChangeArrowheads="1"/>
          </p:cNvSpPr>
          <p:nvPr/>
        </p:nvSpPr>
        <p:spPr bwMode="auto">
          <a:xfrm>
            <a:off x="7007225" y="1690688"/>
            <a:ext cx="4437063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nl-NL" sz="3200"/>
          </a:p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nl-NL" sz="3200">
                <a:solidFill>
                  <a:srgbClr val="0070C0"/>
                </a:solidFill>
              </a:rPr>
              <a:t>Conditional logic</a:t>
            </a:r>
          </a:p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nl-NL" sz="3200"/>
          </a:p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nl-NL" sz="3200"/>
          </a:p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nl-NL" sz="3200"/>
          </a:p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nl-NL" sz="3200"/>
              <a:t>Truth-based logic</a:t>
            </a:r>
          </a:p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nl-NL" sz="3200"/>
          </a:p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nl-NL" sz="3200"/>
          </a:p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nl-NL" sz="3200">
                <a:solidFill>
                  <a:srgbClr val="FF0000"/>
                </a:solidFill>
              </a:rPr>
              <a:t>Intentional logic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60000">
        <p:push dir="u"/>
      </p:transition>
    </mc:Choice>
    <mc:Fallback xmlns="">
      <p:transition spd="slow" advTm="60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nl-NL" dirty="0" smtClean="0"/>
              <a:t>‘Complexity’ may produce a regular </a:t>
            </a:r>
            <a:r>
              <a:rPr lang="en-GB" altLang="nl-NL" i="1" dirty="0" smtClean="0"/>
              <a:t>pattern</a:t>
            </a:r>
          </a:p>
        </p:txBody>
      </p:sp>
      <p:pic>
        <p:nvPicPr>
          <p:cNvPr id="12291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8825" y="1416050"/>
            <a:ext cx="4244975" cy="259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kstvak 5"/>
          <p:cNvSpPr txBox="1"/>
          <p:nvPr/>
        </p:nvSpPr>
        <p:spPr>
          <a:xfrm>
            <a:off x="985838" y="1416050"/>
            <a:ext cx="5808662" cy="2678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800" dirty="0">
                <a:latin typeface="+mn-lt"/>
              </a:rPr>
              <a:t>not a </a:t>
            </a:r>
            <a:r>
              <a:rPr lang="en-GB" sz="2800" i="1" dirty="0">
                <a:latin typeface="+mn-lt"/>
              </a:rPr>
              <a:t>structure</a:t>
            </a:r>
            <a:r>
              <a:rPr lang="en-GB" sz="2800" dirty="0">
                <a:latin typeface="+mn-lt"/>
              </a:rPr>
              <a:t> or an </a:t>
            </a:r>
            <a:r>
              <a:rPr lang="en-GB" sz="2800" i="1" dirty="0">
                <a:latin typeface="+mn-lt"/>
              </a:rPr>
              <a:t>organisation;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800" i="1" dirty="0">
                <a:latin typeface="+mn-lt"/>
              </a:rPr>
              <a:t>probable</a:t>
            </a:r>
            <a:r>
              <a:rPr lang="en-GB" sz="2800" dirty="0">
                <a:latin typeface="+mn-lt"/>
              </a:rPr>
              <a:t>, not </a:t>
            </a:r>
            <a:r>
              <a:rPr lang="nl-NL" sz="2800" dirty="0" err="1" smtClean="0">
                <a:latin typeface="+mn-lt"/>
              </a:rPr>
              <a:t>necessarily</a:t>
            </a:r>
            <a:r>
              <a:rPr lang="en-GB" sz="2800" dirty="0" smtClean="0">
                <a:latin typeface="+mn-lt"/>
              </a:rPr>
              <a:t> </a:t>
            </a:r>
            <a:r>
              <a:rPr lang="en-GB" sz="2800" dirty="0">
                <a:latin typeface="+mn-lt"/>
              </a:rPr>
              <a:t>desirable;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800" dirty="0">
                <a:latin typeface="+mn-lt"/>
              </a:rPr>
              <a:t>at one level of scale, or repeating equal rules at every level of scale;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800" dirty="0">
                <a:latin typeface="+mn-lt"/>
              </a:rPr>
              <a:t>not </a:t>
            </a:r>
            <a:r>
              <a:rPr lang="en-GB" sz="2800" dirty="0" smtClean="0">
                <a:latin typeface="+mn-lt"/>
              </a:rPr>
              <a:t>robust for other </a:t>
            </a:r>
            <a:r>
              <a:rPr lang="en-GB" sz="2800" dirty="0">
                <a:solidFill>
                  <a:srgbClr val="FF0000"/>
                </a:solidFill>
                <a:latin typeface="+mn-lt"/>
              </a:rPr>
              <a:t>possibilities</a:t>
            </a:r>
            <a:r>
              <a:rPr lang="en-GB" sz="2800" dirty="0">
                <a:latin typeface="+mn-lt"/>
              </a:rPr>
              <a:t>;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800" dirty="0">
                <a:latin typeface="+mn-lt"/>
              </a:rPr>
              <a:t>under specific and strict </a:t>
            </a:r>
            <a:r>
              <a:rPr lang="en-GB" sz="2800" dirty="0">
                <a:solidFill>
                  <a:srgbClr val="FF0000"/>
                </a:solidFill>
                <a:latin typeface="+mn-lt"/>
              </a:rPr>
              <a:t>conditions</a:t>
            </a:r>
            <a:r>
              <a:rPr lang="en-GB" sz="2800" dirty="0">
                <a:latin typeface="+mn-lt"/>
              </a:rPr>
              <a:t>.</a:t>
            </a:r>
          </a:p>
        </p:txBody>
      </p:sp>
      <p:sp>
        <p:nvSpPr>
          <p:cNvPr id="11269" name="Tekstvak 6"/>
          <p:cNvSpPr txBox="1">
            <a:spLocks noChangeArrowheads="1"/>
          </p:cNvSpPr>
          <p:nvPr/>
        </p:nvSpPr>
        <p:spPr bwMode="auto">
          <a:xfrm>
            <a:off x="985838" y="4203700"/>
            <a:ext cx="11129962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GB" sz="2800" dirty="0" smtClean="0">
                <a:latin typeface="+mn-lt"/>
              </a:rPr>
              <a:t>But, </a:t>
            </a:r>
            <a:r>
              <a:rPr lang="en-GB" sz="2800" i="1" dirty="0" smtClean="0">
                <a:latin typeface="+mn-lt"/>
              </a:rPr>
              <a:t>design</a:t>
            </a:r>
            <a:r>
              <a:rPr lang="en-GB" sz="2800" dirty="0" smtClean="0">
                <a:latin typeface="+mn-lt"/>
              </a:rPr>
              <a:t> creates new </a:t>
            </a:r>
            <a:r>
              <a:rPr lang="en-GB" sz="2800" dirty="0">
                <a:solidFill>
                  <a:srgbClr val="FF0000"/>
                </a:solidFill>
                <a:latin typeface="+mn-lt"/>
              </a:rPr>
              <a:t>conditions</a:t>
            </a:r>
            <a:r>
              <a:rPr lang="en-GB" sz="2800" dirty="0">
                <a:latin typeface="+mn-lt"/>
              </a:rPr>
              <a:t> in order to provide new </a:t>
            </a:r>
            <a:r>
              <a:rPr lang="en-GB" sz="2800" dirty="0">
                <a:solidFill>
                  <a:srgbClr val="FF0000"/>
                </a:solidFill>
                <a:latin typeface="+mn-lt"/>
              </a:rPr>
              <a:t>possibilities</a:t>
            </a:r>
            <a:r>
              <a:rPr lang="en-GB" sz="2800" dirty="0">
                <a:latin typeface="+mn-lt"/>
              </a:rPr>
              <a:t>.</a:t>
            </a:r>
          </a:p>
          <a:p>
            <a:pPr eaLnBrk="1" hangingPunct="1">
              <a:defRPr/>
            </a:pPr>
            <a:endParaRPr lang="en-GB" altLang="nl-NL" sz="2000" dirty="0" smtClean="0"/>
          </a:p>
          <a:p>
            <a:pPr eaLnBrk="1" hangingPunct="1">
              <a:defRPr/>
            </a:pPr>
            <a:r>
              <a:rPr lang="en-GB" altLang="nl-NL" sz="2000" dirty="0" smtClean="0"/>
              <a:t>Ecology is an empirical (probability-based) study of self-organisation in systems of living organisms. However, any ecosystem appears to be different, dependent on many local conditions and the possibilities of many differently rule-based species accidentally present. Its pattern emerges trough occasional task-division (organisation), and connections or separations (structure), different at different levels of scale.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60000">
        <p:push dir="u"/>
      </p:transition>
    </mc:Choice>
    <mc:Fallback xmlns="">
      <p:transition spd="slow" advTm="60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nl-NL" smtClean="0"/>
              <a:t>Design is shaping new </a:t>
            </a:r>
            <a:r>
              <a:rPr lang="en-GB" altLang="nl-NL" i="1" smtClean="0"/>
              <a:t>conditions</a:t>
            </a:r>
          </a:p>
        </p:txBody>
      </p:sp>
      <p:sp>
        <p:nvSpPr>
          <p:cNvPr id="13315" name="Tekstvak 6"/>
          <p:cNvSpPr txBox="1">
            <a:spLocks noChangeArrowheads="1"/>
          </p:cNvSpPr>
          <p:nvPr/>
        </p:nvSpPr>
        <p:spPr bwMode="auto">
          <a:xfrm>
            <a:off x="838200" y="1524000"/>
            <a:ext cx="10679113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nl-NL" dirty="0">
                <a:solidFill>
                  <a:srgbClr val="FF0000"/>
                </a:solidFill>
              </a:rPr>
              <a:t>Condition</a:t>
            </a:r>
            <a:r>
              <a:rPr lang="en-US" altLang="nl-NL" dirty="0"/>
              <a:t>	= an environmental component making an event </a:t>
            </a:r>
            <a:r>
              <a:rPr lang="en-US" altLang="nl-NL" dirty="0">
                <a:solidFill>
                  <a:srgbClr val="FF0000"/>
                </a:solidFill>
              </a:rPr>
              <a:t>possible</a:t>
            </a:r>
            <a:r>
              <a:rPr lang="en-US" altLang="nl-NL" dirty="0"/>
              <a:t>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nl-NL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nl-NL" dirty="0"/>
              <a:t>Conditions are possible through underlying conditions, for example: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nl-NL" dirty="0"/>
              <a:t>condition C is not possible without condition B, and B not without A.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nl-NL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nl-NL" dirty="0"/>
              <a:t>Humans are able to </a:t>
            </a:r>
            <a:r>
              <a:rPr lang="en-US" altLang="nl-NL" dirty="0">
                <a:solidFill>
                  <a:srgbClr val="FF0000"/>
                </a:solidFill>
              </a:rPr>
              <a:t>imagine</a:t>
            </a:r>
            <a:r>
              <a:rPr lang="en-US" altLang="nl-NL" dirty="0"/>
              <a:t> a large sequence of conditions.</a:t>
            </a:r>
            <a:endParaRPr lang="nl-NL" altLang="nl-NL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nl-NL" dirty="0"/>
              <a:t>Suppositions are conditions </a:t>
            </a:r>
            <a:r>
              <a:rPr lang="en-US" altLang="nl-NL" dirty="0">
                <a:solidFill>
                  <a:srgbClr val="FF0000"/>
                </a:solidFill>
              </a:rPr>
              <a:t>preceding</a:t>
            </a:r>
            <a:r>
              <a:rPr lang="en-US" altLang="nl-NL" dirty="0"/>
              <a:t> </a:t>
            </a:r>
            <a:r>
              <a:rPr lang="en-US" altLang="nl-NL" dirty="0" smtClean="0"/>
              <a:t>an imagination</a:t>
            </a:r>
            <a:r>
              <a:rPr lang="en-US" altLang="nl-NL" dirty="0"/>
              <a:t>, for example: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nl-NL" dirty="0"/>
              <a:t>You cannot imagine Culture without life, and no Biotics without </a:t>
            </a:r>
            <a:r>
              <a:rPr lang="en-US" altLang="nl-NL" dirty="0" err="1"/>
              <a:t>Abiotics</a:t>
            </a:r>
            <a:r>
              <a:rPr lang="en-US" altLang="nl-NL" dirty="0"/>
              <a:t>.</a:t>
            </a:r>
            <a:endParaRPr lang="nl-NL" altLang="nl-NL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nl-NL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nl-NL" dirty="0"/>
              <a:t>C supposes B supposes A, or in short: </a:t>
            </a:r>
            <a:r>
              <a:rPr lang="en-US" altLang="nl-NL" dirty="0">
                <a:solidFill>
                  <a:srgbClr val="FF0000"/>
                </a:solidFill>
              </a:rPr>
              <a:t>C </a:t>
            </a:r>
            <a:r>
              <a:rPr lang="en-US" altLang="nl-NL" sz="2000" dirty="0">
                <a:solidFill>
                  <a:srgbClr val="FF0000"/>
                </a:solidFill>
              </a:rPr>
              <a:t> </a:t>
            </a:r>
            <a:r>
              <a:rPr lang="en-GB" altLang="nl-NL" dirty="0">
                <a:solidFill>
                  <a:srgbClr val="FF0000"/>
                </a:solidFill>
                <a:latin typeface="Symbol" panose="05050102010706020507" pitchFamily="18" charset="2"/>
              </a:rPr>
              <a:t>ß </a:t>
            </a:r>
            <a:r>
              <a:rPr lang="en-GB" altLang="nl-NL" dirty="0">
                <a:solidFill>
                  <a:srgbClr val="FF0000"/>
                </a:solidFill>
              </a:rPr>
              <a:t>B</a:t>
            </a:r>
            <a:r>
              <a:rPr lang="en-GB" altLang="nl-NL" dirty="0">
                <a:solidFill>
                  <a:srgbClr val="FF0000"/>
                </a:solidFill>
                <a:latin typeface="Symbol" panose="05050102010706020507" pitchFamily="18" charset="2"/>
              </a:rPr>
              <a:t> ß </a:t>
            </a:r>
            <a:r>
              <a:rPr lang="en-GB" altLang="nl-NL" dirty="0">
                <a:solidFill>
                  <a:srgbClr val="FF0000"/>
                </a:solidFill>
              </a:rPr>
              <a:t>A</a:t>
            </a:r>
            <a:r>
              <a:rPr lang="en-GB" altLang="nl-NL" dirty="0"/>
              <a:t>.</a:t>
            </a:r>
            <a:endParaRPr lang="en-GB" altLang="nl-NL" dirty="0">
              <a:latin typeface="Symbol" panose="05050102010706020507" pitchFamily="18" charset="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60000">
        <p:push dir="u"/>
      </p:transition>
    </mc:Choice>
    <mc:Fallback xmlns="">
      <p:transition spd="slow" advTm="60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nl-NL" smtClean="0"/>
              <a:t>Conditional logic determines </a:t>
            </a:r>
            <a:r>
              <a:rPr lang="en-GB" altLang="nl-NL" i="1" smtClean="0"/>
              <a:t>possibilities</a:t>
            </a:r>
          </a:p>
        </p:txBody>
      </p:sp>
      <p:sp>
        <p:nvSpPr>
          <p:cNvPr id="14339" name="Tekstvak 6"/>
          <p:cNvSpPr txBox="1">
            <a:spLocks noChangeArrowheads="1"/>
          </p:cNvSpPr>
          <p:nvPr/>
        </p:nvSpPr>
        <p:spPr bwMode="auto">
          <a:xfrm>
            <a:off x="838200" y="1524000"/>
            <a:ext cx="10679113" cy="415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nl-NL"/>
              <a:t>There are many (hidden) suppositions involved in any imagination.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nl-NL"/>
              <a:t>Some tacit suppositions may block imagining design possibilities.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nl-NL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nl-NL"/>
              <a:t>In ‘cognitive science’, a set of suppositions is called a ‘frame’.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nl-NL"/>
              <a:t>‘Reframing’ is skipping blocking suppositions and adding new ones.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nl-NL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nl-NL"/>
              <a:t>Conditional logic determines the necessary </a:t>
            </a:r>
            <a:r>
              <a:rPr lang="en-GB" altLang="nl-NL">
                <a:solidFill>
                  <a:srgbClr val="FF0000"/>
                </a:solidFill>
              </a:rPr>
              <a:t>sequence</a:t>
            </a:r>
            <a:r>
              <a:rPr lang="en-GB" altLang="nl-NL"/>
              <a:t> of suppositions.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nl-NL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nl-NL" sz="2000"/>
              <a:t>My first (rough) study of conditional logic was Jong(1992)Kleine methodologie voor ontwerpend onderzoek(Meppel)Boom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60000">
        <p:push dir="u"/>
      </p:transition>
    </mc:Choice>
    <mc:Fallback xmlns="">
      <p:transition spd="slow" advTm="60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006138" cy="1325563"/>
          </a:xfrm>
        </p:spPr>
        <p:txBody>
          <a:bodyPr/>
          <a:lstStyle/>
          <a:p>
            <a:pPr eaLnBrk="1" hangingPunct="1"/>
            <a:r>
              <a:rPr lang="en-GB" altLang="nl-NL" smtClean="0"/>
              <a:t>Some conditional sequences relevant for design</a:t>
            </a:r>
          </a:p>
        </p:txBody>
      </p:sp>
      <p:sp>
        <p:nvSpPr>
          <p:cNvPr id="15363" name="Tekstvak 2"/>
          <p:cNvSpPr txBox="1">
            <a:spLocks noChangeArrowheads="1"/>
          </p:cNvSpPr>
          <p:nvPr/>
        </p:nvSpPr>
        <p:spPr bwMode="auto">
          <a:xfrm>
            <a:off x="936625" y="1690688"/>
            <a:ext cx="10907713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nl-NL"/>
              <a:t>Modes:	probability </a:t>
            </a:r>
            <a:r>
              <a:rPr lang="en-GB" altLang="nl-NL">
                <a:latin typeface="Symbol" panose="05050102010706020507" pitchFamily="18" charset="2"/>
              </a:rPr>
              <a:t>ß</a:t>
            </a:r>
            <a:r>
              <a:rPr lang="en-GB" altLang="nl-NL"/>
              <a:t> possibility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nl-NL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nl-NL"/>
              <a:t>Orders:	intention </a:t>
            </a:r>
            <a:r>
              <a:rPr lang="en-GB" altLang="nl-NL">
                <a:latin typeface="Symbol" panose="05050102010706020507" pitchFamily="18" charset="2"/>
              </a:rPr>
              <a:t>ß </a:t>
            </a:r>
            <a:r>
              <a:rPr lang="en-GB" altLang="nl-NL"/>
              <a:t>function</a:t>
            </a:r>
            <a:r>
              <a:rPr lang="en-GB" altLang="nl-NL">
                <a:latin typeface="Symbol" panose="05050102010706020507" pitchFamily="18" charset="2"/>
              </a:rPr>
              <a:t> ß </a:t>
            </a:r>
            <a:r>
              <a:rPr lang="en-GB" altLang="nl-NL"/>
              <a:t>structure</a:t>
            </a:r>
            <a:r>
              <a:rPr lang="en-GB" altLang="nl-NL">
                <a:latin typeface="Symbol" panose="05050102010706020507" pitchFamily="18" charset="2"/>
              </a:rPr>
              <a:t> ß </a:t>
            </a:r>
            <a:r>
              <a:rPr lang="en-GB" altLang="nl-NL"/>
              <a:t>form</a:t>
            </a:r>
            <a:r>
              <a:rPr lang="en-GB" altLang="nl-NL">
                <a:latin typeface="Symbol" panose="05050102010706020507" pitchFamily="18" charset="2"/>
              </a:rPr>
              <a:t> ß </a:t>
            </a:r>
            <a:r>
              <a:rPr lang="en-GB" altLang="nl-NL"/>
              <a:t>content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nl-NL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nl-NL"/>
              <a:t>Levels: 	… 1m </a:t>
            </a:r>
            <a:r>
              <a:rPr lang="en-GB" altLang="nl-NL">
                <a:latin typeface="Symbol" panose="05050102010706020507" pitchFamily="18" charset="2"/>
              </a:rPr>
              <a:t>ß</a:t>
            </a:r>
            <a:r>
              <a:rPr lang="en-GB" altLang="nl-NL"/>
              <a:t> 10m </a:t>
            </a:r>
            <a:r>
              <a:rPr lang="en-GB" altLang="nl-NL">
                <a:latin typeface="Symbol" panose="05050102010706020507" pitchFamily="18" charset="2"/>
              </a:rPr>
              <a:t>ß</a:t>
            </a:r>
            <a:r>
              <a:rPr lang="en-GB" altLang="nl-NL"/>
              <a:t> 100m </a:t>
            </a:r>
            <a:r>
              <a:rPr lang="en-GB" altLang="nl-NL">
                <a:latin typeface="Symbol" panose="05050102010706020507" pitchFamily="18" charset="2"/>
              </a:rPr>
              <a:t>ß</a:t>
            </a:r>
            <a:r>
              <a:rPr lang="en-GB" altLang="nl-NL"/>
              <a:t> 1 000m </a:t>
            </a:r>
            <a:r>
              <a:rPr lang="en-GB" altLang="nl-NL">
                <a:latin typeface="Symbol" panose="05050102010706020507" pitchFamily="18" charset="2"/>
              </a:rPr>
              <a:t>ß</a:t>
            </a:r>
            <a:r>
              <a:rPr lang="en-GB" altLang="nl-NL"/>
              <a:t> 10 000m …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nl-NL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nl-NL"/>
              <a:t>Layers:	management </a:t>
            </a:r>
            <a:r>
              <a:rPr lang="en-GB" altLang="nl-NL">
                <a:latin typeface="Symbol" panose="05050102010706020507" pitchFamily="18" charset="2"/>
              </a:rPr>
              <a:t>ß</a:t>
            </a:r>
            <a:r>
              <a:rPr lang="en-GB" altLang="nl-NL"/>
              <a:t> culture </a:t>
            </a:r>
            <a:r>
              <a:rPr lang="en-GB" altLang="nl-NL">
                <a:latin typeface="Symbol" panose="05050102010706020507" pitchFamily="18" charset="2"/>
              </a:rPr>
              <a:t>ß</a:t>
            </a:r>
            <a:r>
              <a:rPr lang="en-GB" altLang="nl-NL"/>
              <a:t> economy </a:t>
            </a:r>
            <a:r>
              <a:rPr lang="en-GB" altLang="nl-NL">
                <a:latin typeface="Symbol" panose="05050102010706020507" pitchFamily="18" charset="2"/>
              </a:rPr>
              <a:t>ß</a:t>
            </a:r>
            <a:r>
              <a:rPr lang="en-GB" altLang="nl-NL"/>
              <a:t> technology </a:t>
            </a:r>
            <a:r>
              <a:rPr lang="en-GB" altLang="nl-NL">
                <a:latin typeface="Symbol" panose="05050102010706020507" pitchFamily="18" charset="2"/>
              </a:rPr>
              <a:t>ß</a:t>
            </a:r>
            <a:r>
              <a:rPr lang="en-GB" altLang="nl-NL"/>
              <a:t> biology </a:t>
            </a:r>
            <a:r>
              <a:rPr lang="en-GB" altLang="nl-NL">
                <a:latin typeface="Symbol" panose="05050102010706020507" pitchFamily="18" charset="2"/>
              </a:rPr>
              <a:t>ß 		</a:t>
            </a:r>
            <a:r>
              <a:rPr lang="en-GB" altLang="nl-NL"/>
              <a:t>physics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nl-NL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nl-NL"/>
              <a:t>Within any of these words you can ‘reframe’ their hidden suppositions.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60000">
        <p:push dir="u"/>
      </p:transition>
    </mc:Choice>
    <mc:Fallback xmlns="">
      <p:transition spd="slow" advTm="60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nl-NL" smtClean="0"/>
              <a:t>Hertzberger’s method of reframing</a:t>
            </a:r>
          </a:p>
        </p:txBody>
      </p:sp>
      <p:sp>
        <p:nvSpPr>
          <p:cNvPr id="16387" name="Tekstvak 2"/>
          <p:cNvSpPr txBox="1">
            <a:spLocks noChangeArrowheads="1"/>
          </p:cNvSpPr>
          <p:nvPr/>
        </p:nvSpPr>
        <p:spPr bwMode="auto">
          <a:xfrm>
            <a:off x="957263" y="1690688"/>
            <a:ext cx="10907712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GB" altLang="nl-NL"/>
              <a:t>Gather many images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endParaRPr lang="en-GB" altLang="nl-NL"/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GB" altLang="nl-NL"/>
              <a:t>Break off the cliché’s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endParaRPr lang="en-GB" altLang="nl-NL"/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GB" altLang="nl-NL"/>
              <a:t>Change the context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endParaRPr lang="en-GB" altLang="nl-NL"/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GB" altLang="nl-NL"/>
              <a:t>Adapt to the actual context</a:t>
            </a:r>
          </a:p>
        </p:txBody>
      </p:sp>
      <p:sp>
        <p:nvSpPr>
          <p:cNvPr id="16388" name="Tekstvak 3"/>
          <p:cNvSpPr txBox="1">
            <a:spLocks noChangeArrowheads="1"/>
          </p:cNvSpPr>
          <p:nvPr/>
        </p:nvSpPr>
        <p:spPr bwMode="auto">
          <a:xfrm>
            <a:off x="1033463" y="5692775"/>
            <a:ext cx="108315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nl-NL" sz="1800"/>
              <a:t>Jong&amp;Voordt eds.(2002)Ways to study and research urban, architectural and technical design (Delft)DUP Science</a:t>
            </a:r>
            <a:endParaRPr lang="en-GB" altLang="nl-NL" sz="18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60000">
        <p:push dir="u"/>
      </p:transition>
    </mc:Choice>
    <mc:Fallback xmlns="">
      <p:transition spd="slow" advTm="60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nl-NL" smtClean="0"/>
              <a:t>Break off the cliché’s</a:t>
            </a:r>
          </a:p>
        </p:txBody>
      </p:sp>
      <p:pic>
        <p:nvPicPr>
          <p:cNvPr id="17411" name="Picture 3" descr="01 Delaun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388" y="1690688"/>
            <a:ext cx="3057525" cy="464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hoek 4"/>
          <p:cNvSpPr/>
          <p:nvPr/>
        </p:nvSpPr>
        <p:spPr>
          <a:xfrm>
            <a:off x="4565406" y="5906965"/>
            <a:ext cx="6578600" cy="52228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spc="3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Robert </a:t>
            </a:r>
            <a:r>
              <a:rPr lang="en-GB" sz="2800" spc="5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Delaunay</a:t>
            </a:r>
            <a:r>
              <a:rPr lang="en-GB" sz="2800" spc="3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(1913?) </a:t>
            </a:r>
            <a:r>
              <a:rPr lang="en-GB" sz="2800" spc="5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Eiffel tower</a:t>
            </a:r>
            <a:endParaRPr lang="en-GB" sz="2800" dirty="0"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10000">
        <p:push dir="u"/>
      </p:transition>
    </mc:Choice>
    <mc:Fallback xmlns="">
      <p:transition spd="slow" advTm="10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57200" indent="-457200" eaLnBrk="1" hangingPunct="1"/>
            <a:r>
              <a:rPr lang="en-GB" altLang="nl-NL" dirty="0" smtClean="0"/>
              <a:t>Change the context </a:t>
            </a:r>
            <a:r>
              <a:rPr lang="en-GB" altLang="nl-NL" sz="3200" dirty="0" smtClean="0"/>
              <a:t>(set of conditions or suppositions)</a:t>
            </a:r>
          </a:p>
        </p:txBody>
      </p:sp>
      <p:pic>
        <p:nvPicPr>
          <p:cNvPr id="18435" name="Picture 2" descr="11 Picass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90688"/>
            <a:ext cx="3852863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hthoek 3"/>
          <p:cNvSpPr/>
          <p:nvPr/>
        </p:nvSpPr>
        <p:spPr>
          <a:xfrm>
            <a:off x="5267325" y="5919788"/>
            <a:ext cx="6488113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spc="3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Pablo Picasso (1942) </a:t>
            </a:r>
            <a:r>
              <a:rPr lang="fr-FR" sz="2800" spc="5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Tête de Taureau</a:t>
            </a:r>
            <a:endParaRPr lang="en-GB" sz="2800" dirty="0">
              <a:latin typeface="+mn-lt"/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5267324" y="1493960"/>
            <a:ext cx="6924675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3200" dirty="0">
                <a:solidFill>
                  <a:schemeClr val="bg1">
                    <a:lumMod val="75000"/>
                  </a:schemeClr>
                </a:solidFill>
              </a:rPr>
              <a:t>For </a:t>
            </a:r>
            <a:r>
              <a:rPr lang="en-GB" sz="3200" dirty="0" smtClean="0">
                <a:solidFill>
                  <a:schemeClr val="bg1">
                    <a:lumMod val="75000"/>
                  </a:schemeClr>
                </a:solidFill>
              </a:rPr>
              <a:t>example, change:</a:t>
            </a:r>
          </a:p>
          <a:p>
            <a:pPr>
              <a:defRPr/>
            </a:pPr>
            <a:r>
              <a:rPr lang="en-GB" sz="3200" dirty="0" smtClean="0">
                <a:solidFill>
                  <a:schemeClr val="bg1">
                    <a:lumMod val="75000"/>
                  </a:schemeClr>
                </a:solidFill>
              </a:rPr>
              <a:t>scale,</a:t>
            </a:r>
          </a:p>
          <a:p>
            <a:pPr>
              <a:defRPr/>
            </a:pPr>
            <a:r>
              <a:rPr lang="en-GB" sz="3200" dirty="0" smtClean="0">
                <a:solidFill>
                  <a:schemeClr val="bg1">
                    <a:lumMod val="75000"/>
                  </a:schemeClr>
                </a:solidFill>
              </a:rPr>
              <a:t>material (content),</a:t>
            </a:r>
          </a:p>
          <a:p>
            <a:pPr>
              <a:defRPr/>
            </a:pPr>
            <a:r>
              <a:rPr lang="en-GB" sz="3200" dirty="0" smtClean="0">
                <a:solidFill>
                  <a:schemeClr val="bg1">
                    <a:lumMod val="75000"/>
                  </a:schemeClr>
                </a:solidFill>
              </a:rPr>
              <a:t>dispersion in space (form),</a:t>
            </a:r>
          </a:p>
          <a:p>
            <a:pPr>
              <a:defRPr/>
            </a:pPr>
            <a:r>
              <a:rPr lang="en-GB" sz="3200" dirty="0" smtClean="0">
                <a:solidFill>
                  <a:schemeClr val="bg1">
                    <a:lumMod val="75000"/>
                  </a:schemeClr>
                </a:solidFill>
              </a:rPr>
              <a:t>connections and separations (structure), the way it works (function),</a:t>
            </a:r>
          </a:p>
          <a:p>
            <a:pPr>
              <a:defRPr/>
            </a:pPr>
            <a:r>
              <a:rPr lang="en-GB" sz="3200" dirty="0">
                <a:solidFill>
                  <a:schemeClr val="bg1">
                    <a:lumMod val="75000"/>
                  </a:schemeClr>
                </a:solidFill>
              </a:rPr>
              <a:t>i</a:t>
            </a:r>
            <a:r>
              <a:rPr lang="en-GB" sz="3200" dirty="0" smtClean="0">
                <a:solidFill>
                  <a:schemeClr val="bg1">
                    <a:lumMod val="75000"/>
                  </a:schemeClr>
                </a:solidFill>
              </a:rPr>
              <a:t>ts meaning (intention).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30000">
        <p:push dir="u"/>
      </p:transition>
    </mc:Choice>
    <mc:Fallback xmlns="">
      <p:transition spd="slow" advTm="30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nl-NL" smtClean="0"/>
              <a:t>Adapt to the actual context</a:t>
            </a:r>
            <a:endParaRPr lang="en-GB" altLang="nl-NL" sz="3200" smtClean="0"/>
          </a:p>
        </p:txBody>
      </p:sp>
      <p:pic>
        <p:nvPicPr>
          <p:cNvPr id="19459" name="Picture 2" descr="19 Hertzberg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2738" y="2049463"/>
            <a:ext cx="4481512" cy="422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hthoek 3"/>
          <p:cNvSpPr/>
          <p:nvPr/>
        </p:nvSpPr>
        <p:spPr>
          <a:xfrm>
            <a:off x="130542" y="5457825"/>
            <a:ext cx="6096000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800" spc="5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Hertzberger</a:t>
            </a:r>
            <a:r>
              <a:rPr lang="nl-NL" sz="2800" spc="3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(1970) </a:t>
            </a:r>
            <a:r>
              <a:rPr lang="nl-NL" sz="2800" spc="5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Washbasin</a:t>
            </a:r>
            <a:r>
              <a:rPr lang="nl-NL" sz="2800" spc="3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nl-NL" sz="2800" spc="5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Apeldoorn</a:t>
            </a:r>
            <a:r>
              <a:rPr lang="nl-NL" sz="2800" spc="3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nl-NL" sz="2800" spc="5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Centraal Beheer</a:t>
            </a:r>
            <a:endParaRPr lang="en-GB" sz="2800" dirty="0">
              <a:latin typeface="+mn-lt"/>
            </a:endParaRPr>
          </a:p>
        </p:txBody>
      </p:sp>
      <p:pic>
        <p:nvPicPr>
          <p:cNvPr id="19461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250" y="3562350"/>
            <a:ext cx="22415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Afbeelding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362325"/>
            <a:ext cx="1746250" cy="174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3" name="Tekstvak 5"/>
          <p:cNvSpPr txBox="1">
            <a:spLocks noChangeArrowheads="1"/>
          </p:cNvSpPr>
          <p:nvPr/>
        </p:nvSpPr>
        <p:spPr bwMode="auto">
          <a:xfrm>
            <a:off x="2725738" y="3800475"/>
            <a:ext cx="52863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nl-NL" sz="4800"/>
              <a:t>+</a:t>
            </a:r>
          </a:p>
        </p:txBody>
      </p:sp>
      <p:sp>
        <p:nvSpPr>
          <p:cNvPr id="19464" name="Tekstvak 6"/>
          <p:cNvSpPr txBox="1">
            <a:spLocks noChangeArrowheads="1"/>
          </p:cNvSpPr>
          <p:nvPr/>
        </p:nvSpPr>
        <p:spPr bwMode="auto">
          <a:xfrm>
            <a:off x="5943600" y="3800475"/>
            <a:ext cx="381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nl-NL" sz="4800"/>
              <a:t>=</a:t>
            </a:r>
          </a:p>
        </p:txBody>
      </p:sp>
      <p:sp>
        <p:nvSpPr>
          <p:cNvPr id="19465" name="Tekstvak 7"/>
          <p:cNvSpPr txBox="1">
            <a:spLocks noChangeArrowheads="1"/>
          </p:cNvSpPr>
          <p:nvPr/>
        </p:nvSpPr>
        <p:spPr bwMode="auto">
          <a:xfrm>
            <a:off x="941388" y="2049463"/>
            <a:ext cx="5511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nl-NL" sz="1800"/>
              <a:t>At last: washbasins forgotten! Hertzberger sees a man passing the window of the construction trailer, and adapts it immediately into an instant design.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60000">
        <p:push dir="u"/>
      </p:transition>
    </mc:Choice>
    <mc:Fallback xmlns="">
      <p:transition spd="slow" advTm="60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31" y="0"/>
            <a:ext cx="11265137" cy="6858000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1045029" y="478971"/>
            <a:ext cx="101019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 smtClean="0">
                <a:solidFill>
                  <a:schemeClr val="bg1"/>
                </a:solidFill>
              </a:rPr>
              <a:t>Change your suppositions</a:t>
            </a:r>
            <a:endParaRPr lang="en-GB" sz="7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0848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Tm="5000">
        <p:push dir="u"/>
      </p:transition>
    </mc:Choice>
    <mc:Fallback>
      <p:transition spd="slow" advTm="5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nl-NL" smtClean="0"/>
              <a:t>Your questions? My answers</a:t>
            </a:r>
          </a:p>
        </p:txBody>
      </p:sp>
      <p:sp>
        <p:nvSpPr>
          <p:cNvPr id="3075" name="Tekstvak 6"/>
          <p:cNvSpPr txBox="1">
            <a:spLocks noChangeArrowheads="1"/>
          </p:cNvSpPr>
          <p:nvPr/>
        </p:nvSpPr>
        <p:spPr bwMode="auto">
          <a:xfrm>
            <a:off x="838200" y="1457325"/>
            <a:ext cx="10995025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nl-NL" i="1"/>
              <a:t>Imagining a large succession of actions </a:t>
            </a:r>
            <a:r>
              <a:rPr lang="en-US" altLang="nl-NL"/>
              <a:t>is a basic human capability.</a:t>
            </a:r>
            <a:br>
              <a:rPr lang="en-US" altLang="nl-NL"/>
            </a:br>
            <a:r>
              <a:rPr lang="en-US" altLang="nl-NL"/>
              <a:t>It is supposed in any design. The initial </a:t>
            </a:r>
            <a:r>
              <a:rPr lang="en-US" altLang="nl-NL">
                <a:solidFill>
                  <a:srgbClr val="FF0000"/>
                </a:solidFill>
              </a:rPr>
              <a:t>conditions</a:t>
            </a:r>
            <a:r>
              <a:rPr lang="en-US" altLang="nl-NL"/>
              <a:t>, however, and the new ones to be generated through design, are domain-dependent.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endParaRPr lang="en-US" altLang="nl-NL"/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nl-NL"/>
              <a:t>Urban designers design across scales. The implication of moving across scales is, that every change in the level of scale with at most a factor 3, changes the required mode of thinking. You cannot keep the same suppositions. You should change scale sensitive suppositions about i</a:t>
            </a:r>
            <a:r>
              <a:rPr lang="en-GB" altLang="nl-NL"/>
              <a:t>ntentions, functions,</a:t>
            </a:r>
            <a:r>
              <a:rPr lang="en-GB" altLang="nl-NL">
                <a:latin typeface="Symbol" panose="05050102010706020507" pitchFamily="18" charset="2"/>
              </a:rPr>
              <a:t> </a:t>
            </a:r>
            <a:r>
              <a:rPr lang="en-GB" altLang="nl-NL"/>
              <a:t>structures,</a:t>
            </a:r>
            <a:r>
              <a:rPr lang="en-GB" altLang="nl-NL">
                <a:latin typeface="Symbol" panose="05050102010706020507" pitchFamily="18" charset="2"/>
              </a:rPr>
              <a:t> </a:t>
            </a:r>
            <a:r>
              <a:rPr lang="en-GB" altLang="nl-NL"/>
              <a:t>forms and</a:t>
            </a:r>
            <a:r>
              <a:rPr lang="en-GB" altLang="nl-NL">
                <a:latin typeface="Symbol" panose="05050102010706020507" pitchFamily="18" charset="2"/>
              </a:rPr>
              <a:t> </a:t>
            </a:r>
            <a:r>
              <a:rPr lang="en-GB" altLang="nl-NL"/>
              <a:t>contents (</a:t>
            </a:r>
            <a:r>
              <a:rPr lang="en-GB" altLang="nl-NL">
                <a:solidFill>
                  <a:srgbClr val="FF0000"/>
                </a:solidFill>
              </a:rPr>
              <a:t>orders of design</a:t>
            </a:r>
            <a:r>
              <a:rPr lang="en-GB" altLang="nl-NL"/>
              <a:t>), and you should change suppositions about management, culture, economy, technology, biology and physics (</a:t>
            </a:r>
            <a:r>
              <a:rPr lang="en-GB" altLang="nl-NL">
                <a:solidFill>
                  <a:srgbClr val="FF0000"/>
                </a:solidFill>
              </a:rPr>
              <a:t>layers of design</a:t>
            </a:r>
            <a:r>
              <a:rPr lang="en-GB" altLang="nl-NL"/>
              <a:t>).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60000">
        <p:push dir="u"/>
      </p:transition>
    </mc:Choice>
    <mc:Fallback xmlns="">
      <p:transition spd="slow" advTm="60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31" y="0"/>
            <a:ext cx="11265137" cy="6858000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6030686" y="4114800"/>
            <a:ext cx="43107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8000" dirty="0" err="1" smtClean="0"/>
              <a:t>AutoCat</a:t>
            </a:r>
            <a:endParaRPr lang="en-GB" sz="8000" dirty="0"/>
          </a:p>
        </p:txBody>
      </p:sp>
    </p:spTree>
    <p:extLst>
      <p:ext uri="{BB962C8B-B14F-4D97-AF65-F5344CB8AC3E}">
        <p14:creationId xmlns:p14="http://schemas.microsoft.com/office/powerpoint/2010/main" val="2280088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10000">
        <p:fade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163300" cy="1325563"/>
          </a:xfrm>
        </p:spPr>
        <p:txBody>
          <a:bodyPr/>
          <a:lstStyle/>
          <a:p>
            <a:pPr eaLnBrk="1" hangingPunct="1"/>
            <a:r>
              <a:rPr lang="en-GB" altLang="nl-NL" smtClean="0"/>
              <a:t>Reframing the third mode: desirable futures</a:t>
            </a:r>
          </a:p>
        </p:txBody>
      </p:sp>
      <p:sp>
        <p:nvSpPr>
          <p:cNvPr id="20483" name="Tijdelijke aanduiding voor inhoud 2"/>
          <p:cNvSpPr>
            <a:spLocks noGrp="1"/>
          </p:cNvSpPr>
          <p:nvPr>
            <p:ph idx="1"/>
          </p:nvPr>
        </p:nvSpPr>
        <p:spPr>
          <a:xfrm>
            <a:off x="7620000" y="1358900"/>
            <a:ext cx="3548063" cy="5019675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endParaRPr lang="nl-NL" altLang="nl-NL" smtClean="0"/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nl-NL" altLang="nl-NL" smtClean="0"/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GB" altLang="nl-NL" smtClean="0"/>
          </a:p>
        </p:txBody>
      </p:sp>
      <p:pic>
        <p:nvPicPr>
          <p:cNvPr id="20484" name="Afbeelding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90688"/>
            <a:ext cx="9836150" cy="468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60000">
        <p:push dir="u"/>
      </p:transition>
    </mc:Choice>
    <mc:Fallback xmlns="">
      <p:transition spd="slow" advTm="60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nl-NL" dirty="0" smtClean="0"/>
              <a:t>Reframe with </a:t>
            </a:r>
            <a:r>
              <a:rPr lang="en-GB" altLang="nl-NL" i="1" dirty="0" smtClean="0"/>
              <a:t>desirable</a:t>
            </a:r>
            <a:r>
              <a:rPr lang="en-GB" altLang="nl-NL" dirty="0" smtClean="0"/>
              <a:t> future impacts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543800" y="1432836"/>
            <a:ext cx="4331834" cy="4035425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GB" dirty="0"/>
              <a:t>Ask what users, stakeholders, specialists and other interests </a:t>
            </a:r>
            <a:r>
              <a:rPr lang="en-GB" dirty="0" smtClean="0"/>
              <a:t>expect as desirable (P) and not desirable (I) future impacts,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GB" dirty="0" smtClean="0"/>
              <a:t>of a </a:t>
            </a:r>
            <a:r>
              <a:rPr lang="en-GB" i="1" dirty="0" smtClean="0"/>
              <a:t>still </a:t>
            </a:r>
            <a:r>
              <a:rPr lang="en-GB" i="1" dirty="0"/>
              <a:t>undetermined </a:t>
            </a:r>
            <a:r>
              <a:rPr lang="en-GB" dirty="0"/>
              <a:t>object</a:t>
            </a:r>
            <a:r>
              <a:rPr lang="en-GB" i="1" dirty="0"/>
              <a:t> </a:t>
            </a:r>
            <a:r>
              <a:rPr lang="en-GB" dirty="0"/>
              <a:t>of design </a:t>
            </a:r>
            <a:r>
              <a:rPr lang="en-GB" i="1" dirty="0" smtClean="0"/>
              <a:t>(O … o)</a:t>
            </a:r>
            <a:r>
              <a:rPr lang="en-GB" dirty="0" smtClean="0"/>
              <a:t>,</a:t>
            </a:r>
            <a:endParaRPr lang="en-GB" dirty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GB" dirty="0" smtClean="0"/>
              <a:t>for </a:t>
            </a:r>
            <a:r>
              <a:rPr lang="en-GB" dirty="0"/>
              <a:t>any layer (</a:t>
            </a:r>
            <a:r>
              <a:rPr lang="en-GB" sz="1600" dirty="0">
                <a:latin typeface="Symbol" panose="05050102010706020507" pitchFamily="18" charset="2"/>
              </a:rPr>
              <a:t>¯</a:t>
            </a:r>
            <a:r>
              <a:rPr lang="en-GB" dirty="0"/>
              <a:t>) and at any level of scale </a:t>
            </a:r>
            <a:r>
              <a:rPr lang="en-GB" dirty="0" smtClean="0"/>
              <a:t>(</a:t>
            </a:r>
            <a:r>
              <a:rPr lang="en-GB" sz="1600" dirty="0" smtClean="0">
                <a:latin typeface="Symbol" panose="05050102010706020507" pitchFamily="18" charset="2"/>
              </a:rPr>
              <a:t>®</a:t>
            </a:r>
            <a:r>
              <a:rPr lang="en-GB" dirty="0" smtClean="0"/>
              <a:t>).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dirty="0"/>
          </a:p>
        </p:txBody>
      </p:sp>
      <p:sp>
        <p:nvSpPr>
          <p:cNvPr id="22533" name="Rechthoek 5"/>
          <p:cNvSpPr>
            <a:spLocks noChangeArrowheads="1"/>
          </p:cNvSpPr>
          <p:nvPr/>
        </p:nvSpPr>
        <p:spPr bwMode="auto">
          <a:xfrm>
            <a:off x="7052854" y="5833987"/>
            <a:ext cx="43862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nl-NL" sz="1800" dirty="0"/>
              <a:t>Jong, Taeke M. de (2006) </a:t>
            </a:r>
            <a:r>
              <a:rPr lang="nl-NL" sz="1800" i="1" dirty="0"/>
              <a:t>Context analysis</a:t>
            </a:r>
            <a:r>
              <a:rPr lang="nl-NL" sz="1800" dirty="0"/>
              <a:t> (Zoetermeer) concept </a:t>
            </a:r>
            <a:r>
              <a:rPr lang="nl-NL" sz="1800" i="1" dirty="0">
                <a:hlinkClick r:id="rId2"/>
              </a:rPr>
              <a:t>.</a:t>
            </a:r>
            <a:r>
              <a:rPr lang="nl-NL" sz="1800" i="1" dirty="0" err="1">
                <a:hlinkClick r:id="rId2"/>
              </a:rPr>
              <a:t>doc</a:t>
            </a:r>
            <a:r>
              <a:rPr lang="nl-NL" sz="1800" dirty="0"/>
              <a:t> </a:t>
            </a:r>
            <a:r>
              <a:rPr lang="nl-NL" sz="1800" i="1" dirty="0">
                <a:hlinkClick r:id="rId3"/>
              </a:rPr>
              <a:t>FutureImpact.zip</a:t>
            </a:r>
            <a:r>
              <a:rPr lang="nl-NL" sz="1800" dirty="0"/>
              <a:t> </a:t>
            </a:r>
            <a:endParaRPr lang="en-GB" altLang="nl-NL" sz="18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6174" y="1440318"/>
            <a:ext cx="6018706" cy="5040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60000">
        <p:push dir="u"/>
      </p:transition>
    </mc:Choice>
    <mc:Fallback xmlns="">
      <p:transition spd="slow" advTm="60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nl-NL" dirty="0" smtClean="0"/>
              <a:t>Fix a </a:t>
            </a:r>
            <a:r>
              <a:rPr lang="en-GB" altLang="nl-NL" i="1" dirty="0" smtClean="0"/>
              <a:t>probable</a:t>
            </a:r>
            <a:r>
              <a:rPr lang="en-GB" altLang="nl-NL" dirty="0" smtClean="0"/>
              <a:t> scenario </a:t>
            </a:r>
            <a:r>
              <a:rPr lang="en-GB" altLang="nl-NL" i="1" dirty="0" smtClean="0"/>
              <a:t>without</a:t>
            </a:r>
            <a:r>
              <a:rPr lang="en-GB" altLang="nl-NL" dirty="0" smtClean="0"/>
              <a:t> design impact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543799" y="1442134"/>
            <a:ext cx="4233863" cy="4352925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GB" dirty="0" smtClean="0"/>
              <a:t>Ask them what they would expect </a:t>
            </a:r>
            <a:r>
              <a:rPr lang="en-GB" i="1" dirty="0" smtClean="0"/>
              <a:t>without</a:t>
            </a:r>
            <a:r>
              <a:rPr lang="en-GB" dirty="0" smtClean="0"/>
              <a:t> design!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GB" dirty="0"/>
              <a:t>By doing so: fix a </a:t>
            </a:r>
            <a:r>
              <a:rPr lang="en-GB" dirty="0" err="1"/>
              <a:t>teamwise</a:t>
            </a:r>
            <a:r>
              <a:rPr lang="en-GB" dirty="0"/>
              <a:t> scenario of the context</a:t>
            </a:r>
            <a:r>
              <a:rPr lang="en-GB" dirty="0" smtClean="0"/>
              <a:t>.</a:t>
            </a:r>
            <a:endParaRPr lang="en-GB" dirty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GB" dirty="0" smtClean="0"/>
              <a:t>Then, derive </a:t>
            </a:r>
            <a:r>
              <a:rPr lang="en-GB" dirty="0"/>
              <a:t>your field of problems (probable but not desirable) and aims (desirable but not probable):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GB" dirty="0"/>
              <a:t>your </a:t>
            </a:r>
            <a:r>
              <a:rPr lang="en-GB" dirty="0" smtClean="0"/>
              <a:t>program for a design.</a:t>
            </a:r>
            <a:endParaRPr lang="en-GB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dirty="0" smtClean="0"/>
          </a:p>
        </p:txBody>
      </p:sp>
      <p:sp>
        <p:nvSpPr>
          <p:cNvPr id="21509" name="Rechthoek 3"/>
          <p:cNvSpPr>
            <a:spLocks noChangeArrowheads="1"/>
          </p:cNvSpPr>
          <p:nvPr/>
        </p:nvSpPr>
        <p:spPr bwMode="auto">
          <a:xfrm>
            <a:off x="7467600" y="5867400"/>
            <a:ext cx="43862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nl-NL" sz="1800" dirty="0"/>
              <a:t>Jong, Taeke M. de (2006) </a:t>
            </a:r>
            <a:r>
              <a:rPr lang="nl-NL" sz="1800" i="1" dirty="0"/>
              <a:t>Context analysis</a:t>
            </a:r>
            <a:r>
              <a:rPr lang="nl-NL" sz="1800" dirty="0"/>
              <a:t> (Zoetermeer) concept </a:t>
            </a:r>
            <a:r>
              <a:rPr lang="nl-NL" sz="1800" i="1" dirty="0">
                <a:hlinkClick r:id="rId3"/>
              </a:rPr>
              <a:t>.</a:t>
            </a:r>
            <a:r>
              <a:rPr lang="nl-NL" sz="1800" i="1" dirty="0" err="1">
                <a:hlinkClick r:id="rId3"/>
              </a:rPr>
              <a:t>doc</a:t>
            </a:r>
            <a:r>
              <a:rPr lang="nl-NL" sz="1800" dirty="0"/>
              <a:t> </a:t>
            </a:r>
            <a:r>
              <a:rPr lang="nl-NL" sz="1800" i="1" dirty="0">
                <a:hlinkClick r:id="rId4"/>
              </a:rPr>
              <a:t>FutureImpact.zip</a:t>
            </a:r>
            <a:r>
              <a:rPr lang="nl-NL" sz="1800" dirty="0"/>
              <a:t> </a:t>
            </a:r>
            <a:endParaRPr lang="en-GB" altLang="nl-NL" sz="1800" dirty="0"/>
          </a:p>
        </p:txBody>
      </p:sp>
      <p:graphicFrame>
        <p:nvGraphicFramePr>
          <p:cNvPr id="6" name="Object 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7611601"/>
              </p:ext>
            </p:extLst>
          </p:nvPr>
        </p:nvGraphicFramePr>
        <p:xfrm>
          <a:off x="10698956" y="6503987"/>
          <a:ext cx="1309687" cy="35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Packager Shell-object" showAsIcon="1" r:id="rId5" imgW="1309320" imgH="353520" progId="Package">
                  <p:embed/>
                </p:oleObj>
              </mc:Choice>
              <mc:Fallback>
                <p:oleObj name="Packager Shell-object" showAsIcon="1" r:id="rId5" imgW="1309320" imgH="35352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698956" y="6503987"/>
                        <a:ext cx="1309687" cy="354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Afbeelding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1689" y="1442134"/>
            <a:ext cx="6463146" cy="50387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60000">
        <p:push dir="u"/>
      </p:transition>
    </mc:Choice>
    <mc:Fallback xmlns="">
      <p:transition spd="slow" advTm="60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nl-NL" smtClean="0"/>
              <a:t>A scale paradox</a:t>
            </a:r>
          </a:p>
        </p:txBody>
      </p:sp>
      <p:pic>
        <p:nvPicPr>
          <p:cNvPr id="4099" name="Picture 2" descr="Schaalparado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538" y="779463"/>
            <a:ext cx="4189412" cy="440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Rechthoek 3"/>
          <p:cNvSpPr>
            <a:spLocks noChangeArrowheads="1"/>
          </p:cNvSpPr>
          <p:nvPr/>
        </p:nvSpPr>
        <p:spPr bwMode="auto">
          <a:xfrm>
            <a:off x="955675" y="5599113"/>
            <a:ext cx="10191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nl-NL" sz="1800">
                <a:hlinkClick r:id="rId3"/>
              </a:rPr>
              <a:t>http://www.taekemdejong.nl/Publications/2008/Scale articulation.doc</a:t>
            </a:r>
            <a:endParaRPr lang="en-GB" altLang="nl-NL" sz="1800"/>
          </a:p>
        </p:txBody>
      </p:sp>
      <p:sp>
        <p:nvSpPr>
          <p:cNvPr id="4101" name="Tekstvak 4"/>
          <p:cNvSpPr txBox="1">
            <a:spLocks noChangeArrowheads="1"/>
          </p:cNvSpPr>
          <p:nvPr/>
        </p:nvSpPr>
        <p:spPr bwMode="auto">
          <a:xfrm>
            <a:off x="838200" y="3614738"/>
            <a:ext cx="5135563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nl-NL" sz="3200"/>
              <a:t>A (linear) factor 3 larger focus may change your conclusion into the opposite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20000">
        <p:push dir="u"/>
      </p:transition>
    </mc:Choice>
    <mc:Fallback xmlns="">
      <p:transition spd="slow" advTm="20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nl-NL" smtClean="0"/>
              <a:t>Your questions? My answers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825625"/>
            <a:ext cx="11353800" cy="424815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The future is unpredictable in nature. Humans generate </a:t>
            </a:r>
            <a:r>
              <a:rPr lang="en-US" dirty="0" smtClean="0"/>
              <a:t>predictions, which are </a:t>
            </a:r>
            <a:r>
              <a:rPr lang="en-US" dirty="0" smtClean="0">
                <a:solidFill>
                  <a:srgbClr val="FF0000"/>
                </a:solidFill>
              </a:rPr>
              <a:t>probable</a:t>
            </a:r>
            <a:r>
              <a:rPr lang="en-US" dirty="0" smtClean="0"/>
              <a:t> </a:t>
            </a:r>
            <a:r>
              <a:rPr lang="en-US" dirty="0"/>
              <a:t>futures. </a:t>
            </a:r>
            <a:r>
              <a:rPr lang="en-US" dirty="0" smtClean="0"/>
              <a:t>Designers, </a:t>
            </a:r>
            <a:r>
              <a:rPr lang="en-US" dirty="0"/>
              <a:t>however, </a:t>
            </a:r>
            <a:r>
              <a:rPr lang="en-US" dirty="0" smtClean="0"/>
              <a:t>should </a:t>
            </a:r>
            <a:r>
              <a:rPr lang="en-US" dirty="0"/>
              <a:t>also take </a:t>
            </a:r>
            <a:r>
              <a:rPr lang="en-US" dirty="0" smtClean="0">
                <a:solidFill>
                  <a:srgbClr val="FF0000"/>
                </a:solidFill>
              </a:rPr>
              <a:t>desirable</a:t>
            </a:r>
            <a:r>
              <a:rPr lang="en-US" dirty="0" smtClean="0"/>
              <a:t> and </a:t>
            </a:r>
            <a:r>
              <a:rPr lang="en-US" dirty="0">
                <a:solidFill>
                  <a:srgbClr val="FF0000"/>
                </a:solidFill>
              </a:rPr>
              <a:t>possible</a:t>
            </a:r>
            <a:r>
              <a:rPr lang="en-US" dirty="0"/>
              <a:t> </a:t>
            </a:r>
            <a:r>
              <a:rPr lang="en-US" dirty="0" smtClean="0"/>
              <a:t>futures into account.</a:t>
            </a:r>
            <a:br>
              <a:rPr lang="en-US" dirty="0" smtClean="0"/>
            </a:br>
            <a:r>
              <a:rPr lang="en-US" dirty="0" smtClean="0"/>
              <a:t>The </a:t>
            </a:r>
            <a:r>
              <a:rPr lang="en-US" dirty="0"/>
              <a:t>futures that are probable, but not desirable are </a:t>
            </a:r>
            <a:r>
              <a:rPr lang="en-US" dirty="0" smtClean="0"/>
              <a:t>your </a:t>
            </a:r>
            <a:r>
              <a:rPr lang="en-US" dirty="0" smtClean="0">
                <a:solidFill>
                  <a:srgbClr val="FF0000"/>
                </a:solidFill>
              </a:rPr>
              <a:t>field </a:t>
            </a:r>
            <a:r>
              <a:rPr lang="en-US" dirty="0">
                <a:solidFill>
                  <a:srgbClr val="FF0000"/>
                </a:solidFill>
              </a:rPr>
              <a:t>of problems</a:t>
            </a:r>
            <a:r>
              <a:rPr lang="en-US" dirty="0"/>
              <a:t>. The futures that are desirable, but not probable are </a:t>
            </a:r>
            <a:r>
              <a:rPr lang="en-US" dirty="0" smtClean="0"/>
              <a:t>your </a:t>
            </a:r>
            <a:r>
              <a:rPr lang="en-US" dirty="0" smtClean="0">
                <a:solidFill>
                  <a:srgbClr val="FF0000"/>
                </a:solidFill>
              </a:rPr>
              <a:t>field </a:t>
            </a:r>
            <a:r>
              <a:rPr lang="en-US" dirty="0">
                <a:solidFill>
                  <a:srgbClr val="FF0000"/>
                </a:solidFill>
              </a:rPr>
              <a:t>of </a:t>
            </a:r>
            <a:r>
              <a:rPr lang="en-US" dirty="0" smtClean="0">
                <a:solidFill>
                  <a:srgbClr val="FF0000"/>
                </a:solidFill>
              </a:rPr>
              <a:t>aims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 smtClean="0"/>
              <a:t>The core of design is, to generate conditions making them </a:t>
            </a:r>
            <a:r>
              <a:rPr lang="en-US" dirty="0" smtClean="0">
                <a:solidFill>
                  <a:srgbClr val="FF0000"/>
                </a:solidFill>
              </a:rPr>
              <a:t>possible</a:t>
            </a:r>
            <a:r>
              <a:rPr lang="en-US" dirty="0" smtClean="0"/>
              <a:t>.</a:t>
            </a:r>
            <a:endParaRPr lang="en-US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‘</a:t>
            </a:r>
            <a:r>
              <a:rPr lang="en-US" dirty="0"/>
              <a:t>A</a:t>
            </a:r>
            <a:r>
              <a:rPr lang="en-US" dirty="0" smtClean="0"/>
              <a:t>cademic </a:t>
            </a:r>
            <a:r>
              <a:rPr lang="en-US" dirty="0"/>
              <a:t>urban design</a:t>
            </a:r>
            <a:r>
              <a:rPr lang="en-US" dirty="0" smtClean="0"/>
              <a:t>’ should change some usual </a:t>
            </a:r>
            <a:r>
              <a:rPr lang="en-US" dirty="0" smtClean="0">
                <a:solidFill>
                  <a:srgbClr val="FF0000"/>
                </a:solidFill>
              </a:rPr>
              <a:t>suppositions</a:t>
            </a:r>
            <a:r>
              <a:rPr lang="en-US" dirty="0" smtClean="0"/>
              <a:t>.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The </a:t>
            </a:r>
            <a:r>
              <a:rPr lang="en-US" dirty="0"/>
              <a:t>impact on practice and </a:t>
            </a:r>
            <a:r>
              <a:rPr lang="en-US" dirty="0" smtClean="0"/>
              <a:t>education will be: a more precise distinction in modes of thinking, in levels, layers, and orders of design, and their hidden suppositions. </a:t>
            </a:r>
            <a:endParaRPr lang="en-GB" dirty="0"/>
          </a:p>
          <a:p>
            <a:pPr marL="0" indent="0" algn="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i="1" dirty="0" smtClean="0"/>
              <a:t>In the following I will explain some background of these answers.</a:t>
            </a:r>
            <a:endParaRPr lang="en-GB" i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60000">
        <p:push dir="u"/>
      </p:transition>
    </mc:Choice>
    <mc:Fallback xmlns="">
      <p:transition spd="slow" advTm="60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 1"/>
          <p:cNvSpPr>
            <a:spLocks noGrp="1"/>
          </p:cNvSpPr>
          <p:nvPr>
            <p:ph type="title"/>
          </p:nvPr>
        </p:nvSpPr>
        <p:spPr>
          <a:xfrm>
            <a:off x="403225" y="365125"/>
            <a:ext cx="10950575" cy="1325563"/>
          </a:xfrm>
        </p:spPr>
        <p:txBody>
          <a:bodyPr/>
          <a:lstStyle/>
          <a:p>
            <a:pPr eaLnBrk="1" hangingPunct="1"/>
            <a:r>
              <a:rPr lang="en-GB" altLang="nl-NL" smtClean="0"/>
              <a:t>Some definitions</a:t>
            </a:r>
          </a:p>
        </p:txBody>
      </p:sp>
      <p:sp>
        <p:nvSpPr>
          <p:cNvPr id="6147" name="Tijdelijke aanduiding voor inhoud 2"/>
          <p:cNvSpPr>
            <a:spLocks noGrp="1"/>
          </p:cNvSpPr>
          <p:nvPr>
            <p:ph idx="1"/>
          </p:nvPr>
        </p:nvSpPr>
        <p:spPr>
          <a:xfrm>
            <a:off x="403225" y="1563688"/>
            <a:ext cx="11788775" cy="5032375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nl-NL" dirty="0" smtClean="0">
                <a:solidFill>
                  <a:srgbClr val="FF0000"/>
                </a:solidFill>
              </a:rPr>
              <a:t>Condition</a:t>
            </a:r>
            <a:r>
              <a:rPr lang="en-US" altLang="nl-NL" dirty="0" smtClean="0"/>
              <a:t>	= an environmental component making an event </a:t>
            </a:r>
            <a:r>
              <a:rPr lang="en-US" altLang="nl-NL" dirty="0" smtClean="0">
                <a:solidFill>
                  <a:srgbClr val="FF0000"/>
                </a:solidFill>
              </a:rPr>
              <a:t>possible</a:t>
            </a:r>
            <a:r>
              <a:rPr lang="en-US" altLang="nl-NL" dirty="0" smtClean="0"/>
              <a:t>.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nl-NL" dirty="0" smtClean="0"/>
              <a:t>Cause		= the last added condition making an event </a:t>
            </a:r>
            <a:r>
              <a:rPr lang="en-US" altLang="nl-NL" dirty="0" smtClean="0">
                <a:solidFill>
                  <a:srgbClr val="FF0000"/>
                </a:solidFill>
              </a:rPr>
              <a:t>actual</a:t>
            </a:r>
            <a:r>
              <a:rPr lang="en-US" altLang="nl-NL" dirty="0" smtClean="0"/>
              <a:t>.</a:t>
            </a:r>
            <a:endParaRPr lang="nl-NL" altLang="nl-NL" dirty="0" smtClean="0"/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nl-NL" dirty="0" smtClean="0"/>
              <a:t>Supposition	= a </a:t>
            </a:r>
            <a:r>
              <a:rPr lang="en-US" altLang="nl-NL" dirty="0" smtClean="0">
                <a:solidFill>
                  <a:srgbClr val="FF0000"/>
                </a:solidFill>
              </a:rPr>
              <a:t>preceding</a:t>
            </a:r>
            <a:r>
              <a:rPr lang="en-US" altLang="nl-NL" dirty="0" smtClean="0"/>
              <a:t> condition making something (</a:t>
            </a:r>
            <a:r>
              <a:rPr lang="en-US" altLang="nl-NL" dirty="0" err="1" smtClean="0"/>
              <a:t>im</a:t>
            </a:r>
            <a:r>
              <a:rPr lang="en-US" altLang="nl-NL" dirty="0" smtClean="0"/>
              <a:t>)possible to </a:t>
            </a:r>
            <a:r>
              <a:rPr lang="en-US" altLang="nl-NL" dirty="0" smtClean="0">
                <a:solidFill>
                  <a:srgbClr val="FF0000"/>
                </a:solidFill>
              </a:rPr>
              <a:t>imagine</a:t>
            </a:r>
            <a:r>
              <a:rPr lang="en-US" altLang="nl-NL" dirty="0" smtClean="0"/>
              <a:t>.</a:t>
            </a:r>
            <a:endParaRPr lang="nl-NL" altLang="nl-NL" dirty="0" smtClean="0"/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nl-NL" dirty="0" smtClean="0"/>
              <a:t>Human	= able to </a:t>
            </a:r>
            <a:r>
              <a:rPr lang="en-US" altLang="nl-NL" dirty="0" smtClean="0">
                <a:solidFill>
                  <a:srgbClr val="FF0000"/>
                </a:solidFill>
              </a:rPr>
              <a:t>imagine</a:t>
            </a:r>
            <a:r>
              <a:rPr lang="en-US" altLang="nl-NL" dirty="0" smtClean="0"/>
              <a:t> a larger sequence of actions than other animals.</a:t>
            </a:r>
            <a:endParaRPr lang="nl-NL" altLang="nl-NL" dirty="0" smtClean="0"/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nl-NL" dirty="0" smtClean="0"/>
              <a:t>Art		= generating and </a:t>
            </a:r>
            <a:r>
              <a:rPr lang="en-US" altLang="nl-NL" dirty="0" smtClean="0">
                <a:solidFill>
                  <a:srgbClr val="FF0000"/>
                </a:solidFill>
              </a:rPr>
              <a:t>expressing</a:t>
            </a:r>
            <a:r>
              <a:rPr lang="en-US" altLang="nl-NL" dirty="0" smtClean="0"/>
              <a:t> imaginations.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nl-NL" dirty="0" smtClean="0"/>
              <a:t>Culture	= a set of </a:t>
            </a:r>
            <a:r>
              <a:rPr lang="en-US" altLang="nl-NL" dirty="0" smtClean="0">
                <a:solidFill>
                  <a:srgbClr val="FF0000"/>
                </a:solidFill>
              </a:rPr>
              <a:t>shared</a:t>
            </a:r>
            <a:r>
              <a:rPr lang="en-US" altLang="nl-NL" dirty="0" smtClean="0"/>
              <a:t> conditions and suppositions </a:t>
            </a:r>
            <a:r>
              <a:rPr lang="en-US" altLang="nl-NL" sz="2400" dirty="0" smtClean="0"/>
              <a:t>(including images)</a:t>
            </a:r>
            <a:r>
              <a:rPr lang="en-US" altLang="nl-NL" dirty="0" smtClean="0"/>
              <a:t>.</a:t>
            </a:r>
            <a:endParaRPr lang="nl-NL" altLang="nl-NL" dirty="0" smtClean="0"/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nl-NL" dirty="0" smtClean="0"/>
              <a:t>Knowledge	= a set of </a:t>
            </a:r>
            <a:r>
              <a:rPr lang="en-US" altLang="nl-NL" dirty="0" smtClean="0">
                <a:solidFill>
                  <a:srgbClr val="FF0000"/>
                </a:solidFill>
              </a:rPr>
              <a:t>tested</a:t>
            </a:r>
            <a:r>
              <a:rPr lang="en-US" altLang="nl-NL" dirty="0" smtClean="0"/>
              <a:t> suppositions.</a:t>
            </a:r>
            <a:endParaRPr lang="nl-NL" altLang="nl-NL" dirty="0" smtClean="0"/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nl-NL" dirty="0" smtClean="0"/>
              <a:t>Science	= testing, </a:t>
            </a:r>
            <a:r>
              <a:rPr lang="en-US" altLang="nl-NL" dirty="0" smtClean="0">
                <a:solidFill>
                  <a:srgbClr val="FF0000"/>
                </a:solidFill>
              </a:rPr>
              <a:t>generalizing</a:t>
            </a:r>
            <a:r>
              <a:rPr lang="en-US" altLang="nl-NL" dirty="0" smtClean="0"/>
              <a:t>, and changing suppositions.</a:t>
            </a:r>
            <a:endParaRPr lang="nl-NL" altLang="nl-NL" dirty="0" smtClean="0"/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nl-NL" dirty="0" smtClean="0"/>
              <a:t>Design	= </a:t>
            </a:r>
            <a:r>
              <a:rPr lang="en-US" altLang="nl-NL" dirty="0" smtClean="0">
                <a:solidFill>
                  <a:srgbClr val="FF0000"/>
                </a:solidFill>
              </a:rPr>
              <a:t>generating</a:t>
            </a:r>
            <a:r>
              <a:rPr lang="en-US" altLang="nl-NL" dirty="0" smtClean="0"/>
              <a:t> </a:t>
            </a:r>
            <a:r>
              <a:rPr lang="en-US" altLang="nl-NL" sz="2400" dirty="0" smtClean="0"/>
              <a:t>(not generalizing!)</a:t>
            </a:r>
            <a:r>
              <a:rPr lang="en-US" altLang="nl-NL" dirty="0" smtClean="0"/>
              <a:t> new conditions </a:t>
            </a:r>
            <a:r>
              <a:rPr lang="en-US" altLang="nl-NL" sz="2400" dirty="0" smtClean="0"/>
              <a:t>(including suppositions)</a:t>
            </a:r>
            <a:r>
              <a:rPr lang="en-US" altLang="nl-NL" dirty="0" smtClean="0"/>
              <a:t>.</a:t>
            </a:r>
            <a:endParaRPr lang="en-GB" altLang="nl-NL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60000">
        <p:push dir="u"/>
      </p:transition>
    </mc:Choice>
    <mc:Fallback xmlns="">
      <p:transition spd="slow" advTm="60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el 1"/>
          <p:cNvSpPr>
            <a:spLocks noGrp="1"/>
          </p:cNvSpPr>
          <p:nvPr>
            <p:ph type="title"/>
          </p:nvPr>
        </p:nvSpPr>
        <p:spPr>
          <a:xfrm>
            <a:off x="169863" y="365125"/>
            <a:ext cx="11717337" cy="1325563"/>
          </a:xfrm>
        </p:spPr>
        <p:txBody>
          <a:bodyPr/>
          <a:lstStyle/>
          <a:p>
            <a:pPr eaLnBrk="1" hangingPunct="1"/>
            <a:r>
              <a:rPr lang="en-GB" altLang="nl-NL" smtClean="0"/>
              <a:t>Knowledge </a:t>
            </a:r>
            <a:r>
              <a:rPr lang="en-GB" altLang="nl-NL" sz="3200" smtClean="0"/>
              <a:t>(the object of ‘cognitive science’) </a:t>
            </a:r>
            <a:r>
              <a:rPr lang="en-GB" altLang="nl-NL" smtClean="0"/>
              <a:t>supposes </a:t>
            </a:r>
            <a:r>
              <a:rPr lang="en-GB" altLang="nl-NL" i="1" smtClean="0"/>
              <a:t>truth</a:t>
            </a:r>
            <a:endParaRPr lang="nl-NL" altLang="nl-NL" i="1" smtClean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69863" y="1690688"/>
            <a:ext cx="11093083" cy="4886325"/>
          </a:xfrm>
        </p:spPr>
        <p:txBody>
          <a:bodyPr rtlCol="0">
            <a:normAutofit fontScale="925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sz="3000" dirty="0" smtClean="0"/>
              <a:t>‘</a:t>
            </a:r>
            <a:r>
              <a:rPr lang="en-GB" sz="3000" dirty="0"/>
              <a:t>Truth’ </a:t>
            </a:r>
            <a:r>
              <a:rPr lang="en-GB" sz="3000" dirty="0" smtClean="0"/>
              <a:t>supposes an ‘</a:t>
            </a:r>
            <a:r>
              <a:rPr lang="en-GB" sz="3000" dirty="0"/>
              <a:t>equality’ between an expression and a fact</a:t>
            </a:r>
            <a:r>
              <a:rPr lang="en-GB" sz="3000" dirty="0" smtClean="0"/>
              <a:t>.</a:t>
            </a:r>
          </a:p>
          <a:p>
            <a:pPr marL="0" indent="0" algn="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i="1" dirty="0" smtClean="0">
                <a:solidFill>
                  <a:schemeClr val="bg1">
                    <a:lumMod val="65000"/>
                  </a:schemeClr>
                </a:solidFill>
              </a:rPr>
              <a:t>But which kind of ‘equality’ is this?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sz="3000" dirty="0" smtClean="0"/>
              <a:t>‘</a:t>
            </a:r>
            <a:r>
              <a:rPr lang="en-GB" sz="3000" dirty="0"/>
              <a:t>S</a:t>
            </a:r>
            <a:r>
              <a:rPr lang="en-GB" sz="3000" dirty="0" smtClean="0"/>
              <a:t>imilar’ facts may be generalised into ‘knowledge’ through </a:t>
            </a:r>
            <a:r>
              <a:rPr lang="en-GB" sz="3000" dirty="0" smtClean="0">
                <a:solidFill>
                  <a:srgbClr val="FF0000"/>
                </a:solidFill>
              </a:rPr>
              <a:t>induction</a:t>
            </a:r>
            <a:r>
              <a:rPr lang="en-GB" sz="3000" dirty="0" smtClean="0"/>
              <a:t>.</a:t>
            </a:r>
          </a:p>
          <a:p>
            <a:pPr marL="0" indent="0" algn="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i="1" dirty="0" smtClean="0">
                <a:solidFill>
                  <a:schemeClr val="bg1">
                    <a:lumMod val="65000"/>
                  </a:schemeClr>
                </a:solidFill>
              </a:rPr>
              <a:t>How many ‘similar’ facts make an expression ‘true’ for any other ‘similar’ case?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sz="3000" dirty="0" smtClean="0"/>
              <a:t>Knowledge can be applied to ‘similar’ cases through </a:t>
            </a:r>
            <a:r>
              <a:rPr lang="en-GB" sz="3000" dirty="0"/>
              <a:t>logical </a:t>
            </a:r>
            <a:r>
              <a:rPr lang="en-GB" sz="3000" dirty="0">
                <a:solidFill>
                  <a:srgbClr val="FF0000"/>
                </a:solidFill>
              </a:rPr>
              <a:t>deduction</a:t>
            </a:r>
            <a:r>
              <a:rPr lang="en-GB" sz="3000" dirty="0" smtClean="0"/>
              <a:t>.</a:t>
            </a:r>
          </a:p>
          <a:p>
            <a:pPr marL="0" indent="0" algn="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i="1" dirty="0" smtClean="0">
                <a:solidFill>
                  <a:schemeClr val="bg1">
                    <a:lumMod val="65000"/>
                  </a:schemeClr>
                </a:solidFill>
              </a:rPr>
              <a:t>But when are cases really ‘similar’?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0" indent="0" algn="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i="1" dirty="0" smtClean="0">
                <a:solidFill>
                  <a:schemeClr val="bg1">
                    <a:lumMod val="65000"/>
                  </a:schemeClr>
                </a:solidFill>
              </a:rPr>
              <a:t>I will not answer these questions.</a:t>
            </a:r>
          </a:p>
          <a:p>
            <a:pPr marL="0" indent="0" algn="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i="1" dirty="0" smtClean="0">
                <a:solidFill>
                  <a:schemeClr val="bg1">
                    <a:lumMod val="65000"/>
                  </a:schemeClr>
                </a:solidFill>
              </a:rPr>
              <a:t>They depend on the many hidden suppositions of ‘equality’ and ‘similarity’.</a:t>
            </a:r>
          </a:p>
          <a:p>
            <a:pPr marL="0" indent="0" algn="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i="1" dirty="0" smtClean="0">
                <a:solidFill>
                  <a:schemeClr val="bg1">
                    <a:lumMod val="65000"/>
                  </a:schemeClr>
                </a:solidFill>
              </a:rPr>
              <a:t>Instead, I will start with the nature of logical </a:t>
            </a:r>
            <a:r>
              <a:rPr lang="en-GB" i="1" dirty="0" smtClean="0">
                <a:solidFill>
                  <a:srgbClr val="FF0000"/>
                </a:solidFill>
              </a:rPr>
              <a:t>deduction</a:t>
            </a:r>
            <a:r>
              <a:rPr lang="en-GB" i="1" dirty="0" smtClean="0"/>
              <a:t>.</a:t>
            </a:r>
          </a:p>
          <a:p>
            <a:pPr marL="0" indent="0" algn="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i="1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60000">
        <p:push dir="u"/>
      </p:transition>
    </mc:Choice>
    <mc:Fallback xmlns="">
      <p:transition spd="slow" advTm="60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885488" cy="1325563"/>
          </a:xfrm>
        </p:spPr>
        <p:txBody>
          <a:bodyPr/>
          <a:lstStyle/>
          <a:p>
            <a:pPr eaLnBrk="1" hangingPunct="1"/>
            <a:r>
              <a:rPr lang="nl-NL" altLang="nl-NL" smtClean="0"/>
              <a:t>Logical deduction transfers </a:t>
            </a:r>
            <a:r>
              <a:rPr lang="nl-NL" altLang="nl-NL" i="1" smtClean="0"/>
              <a:t>truth</a:t>
            </a:r>
            <a:r>
              <a:rPr lang="nl-NL" altLang="nl-NL" smtClean="0"/>
              <a:t>-values.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620838"/>
            <a:ext cx="10980738" cy="4891087"/>
          </a:xfrm>
        </p:spPr>
        <p:txBody>
          <a:bodyPr rtlCol="0">
            <a:normAutofit fontScale="92500" lnSpcReduction="1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dirty="0"/>
              <a:t>MODUS PONENS	</a:t>
            </a:r>
            <a:endParaRPr lang="nl-NL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dirty="0"/>
              <a:t>If I am in Delft, then I am in The Netherlands.	</a:t>
            </a:r>
            <a:r>
              <a:rPr lang="en-GB" dirty="0" smtClean="0"/>
              <a:t>Antecedent </a:t>
            </a:r>
            <a:r>
              <a:rPr lang="en-GB" dirty="0"/>
              <a:t>=&gt; Consequence</a:t>
            </a:r>
            <a:endParaRPr lang="nl-NL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dirty="0"/>
              <a:t>Well, I am in Delft.	</a:t>
            </a:r>
            <a:r>
              <a:rPr lang="en-GB" dirty="0" smtClean="0"/>
              <a:t>				A </a:t>
            </a:r>
            <a:r>
              <a:rPr lang="en-GB" dirty="0"/>
              <a:t>true, </a:t>
            </a:r>
            <a:r>
              <a:rPr lang="en-GB" dirty="0" smtClean="0"/>
              <a:t>so</a:t>
            </a:r>
            <a:endParaRPr lang="nl-NL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So, I am in The Netherlands	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		C 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true</a:t>
            </a:r>
            <a:endParaRPr lang="nl-NL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dirty="0"/>
              <a:t> </a:t>
            </a:r>
            <a:endParaRPr lang="nl-NL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dirty="0"/>
              <a:t>MODUS TOLLENS</a:t>
            </a:r>
            <a:endParaRPr lang="nl-NL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dirty="0"/>
              <a:t>If I am in Delft, then I am in The Netherlands.	A =&gt; C</a:t>
            </a:r>
            <a:endParaRPr lang="nl-NL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dirty="0"/>
              <a:t>Well, I am not in the Netherlands.	</a:t>
            </a:r>
            <a:r>
              <a:rPr lang="en-GB" dirty="0" smtClean="0"/>
              <a:t>		~C (not true), so</a:t>
            </a:r>
            <a:endParaRPr lang="nl-NL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So, I am not in Delft.	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				~A (not true)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marL="0" indent="0" algn="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i="1" dirty="0" smtClean="0"/>
              <a:t>Mark the logically allowed </a:t>
            </a:r>
            <a:r>
              <a:rPr lang="en-GB" i="1" dirty="0" smtClean="0">
                <a:solidFill>
                  <a:srgbClr val="FF0000"/>
                </a:solidFill>
              </a:rPr>
              <a:t>sequences</a:t>
            </a:r>
            <a:r>
              <a:rPr lang="en-GB" i="1" dirty="0" smtClean="0"/>
              <a:t> A</a:t>
            </a:r>
            <a:r>
              <a:rPr lang="en-GB" i="1" dirty="0" smtClean="0">
                <a:solidFill>
                  <a:schemeClr val="accent6">
                    <a:lumMod val="75000"/>
                  </a:schemeClr>
                </a:solidFill>
              </a:rPr>
              <a:t>C</a:t>
            </a:r>
            <a:r>
              <a:rPr lang="en-GB" i="1" dirty="0" smtClean="0">
                <a:solidFill>
                  <a:srgbClr val="FF0000"/>
                </a:solidFill>
              </a:rPr>
              <a:t> </a:t>
            </a:r>
            <a:r>
              <a:rPr lang="en-GB" i="1" dirty="0" smtClean="0"/>
              <a:t>and ~C</a:t>
            </a:r>
            <a:r>
              <a:rPr lang="en-GB" i="1" dirty="0" smtClean="0">
                <a:solidFill>
                  <a:schemeClr val="accent6">
                    <a:lumMod val="75000"/>
                  </a:schemeClr>
                </a:solidFill>
              </a:rPr>
              <a:t>~A</a:t>
            </a:r>
            <a:endParaRPr lang="nl-NL" i="1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nl-NL" dirty="0"/>
          </a:p>
          <a:p>
            <a:pPr eaLnBrk="1" fontAlgn="auto" hangingPunct="1">
              <a:spcAft>
                <a:spcPts val="0"/>
              </a:spcAft>
              <a:defRPr/>
            </a:pPr>
            <a:endParaRPr lang="nl-N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60000">
        <p:push dir="u"/>
      </p:transition>
    </mc:Choice>
    <mc:Fallback xmlns="">
      <p:transition spd="slow" advTm="60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117263" cy="1325563"/>
          </a:xfrm>
        </p:spPr>
        <p:txBody>
          <a:bodyPr/>
          <a:lstStyle/>
          <a:p>
            <a:pPr eaLnBrk="1" hangingPunct="1"/>
            <a:r>
              <a:rPr lang="en-GB" altLang="nl-NL" smtClean="0"/>
              <a:t>Abduction does </a:t>
            </a:r>
            <a:r>
              <a:rPr lang="en-GB" altLang="nl-NL" i="1" smtClean="0"/>
              <a:t>not</a:t>
            </a:r>
            <a:r>
              <a:rPr lang="en-GB" altLang="nl-NL" smtClean="0"/>
              <a:t> transfer truth-values</a:t>
            </a:r>
            <a:endParaRPr lang="nl-NL" altLang="nl-NL" smtClean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825625"/>
            <a:ext cx="11444288" cy="4351338"/>
          </a:xfrm>
        </p:spPr>
        <p:txBody>
          <a:bodyPr rtlCol="0">
            <a:normAutofit fontScale="925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dirty="0"/>
              <a:t>ABDUCTION</a:t>
            </a:r>
            <a:endParaRPr lang="nl-NL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dirty="0"/>
              <a:t>If I am in Delft, then I am in The Netherlands.	</a:t>
            </a:r>
            <a:r>
              <a:rPr lang="en-GB" dirty="0" smtClean="0"/>
              <a:t>	A </a:t>
            </a:r>
            <a:r>
              <a:rPr lang="en-GB" dirty="0"/>
              <a:t>=&gt; C</a:t>
            </a:r>
            <a:endParaRPr lang="nl-NL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dirty="0"/>
              <a:t>Well, I am in the Netherlands.	</a:t>
            </a:r>
            <a:r>
              <a:rPr lang="en-GB" dirty="0" smtClean="0"/>
              <a:t>			C </a:t>
            </a:r>
            <a:r>
              <a:rPr lang="en-GB" dirty="0"/>
              <a:t>true, </a:t>
            </a:r>
            <a:r>
              <a:rPr lang="en-GB" dirty="0" smtClean="0"/>
              <a:t>so</a:t>
            </a:r>
            <a:endParaRPr lang="nl-NL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dirty="0">
                <a:solidFill>
                  <a:srgbClr val="FF0000"/>
                </a:solidFill>
              </a:rPr>
              <a:t>So, I am in Delft.	</a:t>
            </a:r>
            <a:r>
              <a:rPr lang="en-GB" dirty="0" smtClean="0">
                <a:solidFill>
                  <a:srgbClr val="FF0000"/>
                </a:solidFill>
              </a:rPr>
              <a:t>					A </a:t>
            </a:r>
            <a:r>
              <a:rPr lang="en-GB" dirty="0">
                <a:solidFill>
                  <a:srgbClr val="FF0000"/>
                </a:solidFill>
              </a:rPr>
              <a:t>is not true, but </a:t>
            </a:r>
            <a:r>
              <a:rPr lang="en-GB" i="1" dirty="0">
                <a:solidFill>
                  <a:srgbClr val="FF0000"/>
                </a:solidFill>
              </a:rPr>
              <a:t>possible</a:t>
            </a:r>
            <a:r>
              <a:rPr lang="en-GB" dirty="0">
                <a:solidFill>
                  <a:srgbClr val="FF0000"/>
                </a:solidFill>
              </a:rPr>
              <a:t>.</a:t>
            </a:r>
            <a:endParaRPr lang="nl-NL" dirty="0">
              <a:solidFill>
                <a:srgbClr val="FF000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dirty="0"/>
              <a:t> </a:t>
            </a:r>
            <a:endParaRPr lang="nl-NL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dirty="0"/>
              <a:t>If you raped her, then I will find your DNA.	</a:t>
            </a:r>
            <a:r>
              <a:rPr lang="en-GB" dirty="0" smtClean="0"/>
              <a:t>	A </a:t>
            </a:r>
            <a:r>
              <a:rPr lang="en-GB" dirty="0"/>
              <a:t>=&gt; C</a:t>
            </a:r>
            <a:endParaRPr lang="nl-NL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dirty="0"/>
              <a:t>Well, I found your DNA.	</a:t>
            </a:r>
            <a:r>
              <a:rPr lang="en-GB" dirty="0" smtClean="0"/>
              <a:t>				C </a:t>
            </a:r>
            <a:r>
              <a:rPr lang="en-GB" dirty="0"/>
              <a:t>true, </a:t>
            </a:r>
            <a:r>
              <a:rPr lang="en-GB" dirty="0" smtClean="0"/>
              <a:t>so</a:t>
            </a:r>
            <a:endParaRPr lang="nl-NL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dirty="0">
                <a:solidFill>
                  <a:srgbClr val="FF0000"/>
                </a:solidFill>
              </a:rPr>
              <a:t>So, you raped her.	</a:t>
            </a:r>
            <a:r>
              <a:rPr lang="en-GB" dirty="0" smtClean="0">
                <a:solidFill>
                  <a:srgbClr val="FF0000"/>
                </a:solidFill>
              </a:rPr>
              <a:t>					A </a:t>
            </a:r>
            <a:r>
              <a:rPr lang="en-GB" dirty="0">
                <a:solidFill>
                  <a:srgbClr val="FF0000"/>
                </a:solidFill>
              </a:rPr>
              <a:t>is not </a:t>
            </a:r>
            <a:r>
              <a:rPr lang="en-GB" dirty="0" smtClean="0">
                <a:solidFill>
                  <a:srgbClr val="FF0000"/>
                </a:solidFill>
              </a:rPr>
              <a:t>true, </a:t>
            </a:r>
            <a:r>
              <a:rPr lang="en-GB" dirty="0">
                <a:solidFill>
                  <a:srgbClr val="FF0000"/>
                </a:solidFill>
              </a:rPr>
              <a:t>but </a:t>
            </a:r>
            <a:r>
              <a:rPr lang="en-GB" i="1" dirty="0">
                <a:solidFill>
                  <a:srgbClr val="FF0000"/>
                </a:solidFill>
              </a:rPr>
              <a:t>possible</a:t>
            </a:r>
            <a:r>
              <a:rPr lang="en-GB" dirty="0" smtClean="0">
                <a:solidFill>
                  <a:srgbClr val="FF0000"/>
                </a:solidFill>
              </a:rPr>
              <a:t>.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i="1" dirty="0" smtClean="0"/>
              <a:t>								Mark the sequences C</a:t>
            </a:r>
            <a:r>
              <a:rPr lang="en-GB" i="1" dirty="0" smtClean="0">
                <a:solidFill>
                  <a:srgbClr val="FF0000"/>
                </a:solidFill>
              </a:rPr>
              <a:t>A</a:t>
            </a:r>
            <a:endParaRPr lang="nl-N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60000">
        <p:push dir="u"/>
      </p:transition>
    </mc:Choice>
    <mc:Fallback xmlns="">
      <p:transition spd="slow" advTm="60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190288" cy="1325563"/>
          </a:xfrm>
        </p:spPr>
        <p:txBody>
          <a:bodyPr/>
          <a:lstStyle/>
          <a:p>
            <a:pPr eaLnBrk="1" hangingPunct="1"/>
            <a:r>
              <a:rPr lang="nl-NL" altLang="nl-NL" smtClean="0"/>
              <a:t>Design </a:t>
            </a:r>
            <a:r>
              <a:rPr lang="en-GB" altLang="nl-NL" smtClean="0"/>
              <a:t>supposes </a:t>
            </a:r>
            <a:r>
              <a:rPr lang="en-GB" altLang="nl-NL" i="1" smtClean="0"/>
              <a:t>possibility</a:t>
            </a:r>
            <a:r>
              <a:rPr lang="en-GB" altLang="nl-NL" smtClean="0"/>
              <a:t> </a:t>
            </a:r>
            <a:r>
              <a:rPr lang="en-GB" altLang="nl-NL" sz="3200" smtClean="0"/>
              <a:t>(not only truth or probability</a:t>
            </a:r>
            <a:r>
              <a:rPr lang="nl-NL" altLang="nl-NL" sz="3200" smtClean="0"/>
              <a:t>)</a:t>
            </a:r>
          </a:p>
        </p:txBody>
      </p:sp>
      <p:pic>
        <p:nvPicPr>
          <p:cNvPr id="10243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663" y="1508125"/>
            <a:ext cx="8716962" cy="464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60000">
        <p:push dir="u"/>
      </p:transition>
    </mc:Choice>
    <mc:Fallback xmlns="">
      <p:transition spd="slow" advTm="60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1263</TotalTime>
  <Words>796</Words>
  <Application>Microsoft Office PowerPoint</Application>
  <PresentationFormat>Breedbeeld</PresentationFormat>
  <Paragraphs>152</Paragraphs>
  <Slides>23</Slides>
  <Notes>0</Notes>
  <HiddenSlides>0</HiddenSlides>
  <MMClips>0</MMClips>
  <ScaleCrop>false</ScaleCrop>
  <HeadingPairs>
    <vt:vector size="8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23</vt:i4>
      </vt:variant>
    </vt:vector>
  </HeadingPairs>
  <TitlesOfParts>
    <vt:vector size="30" baseType="lpstr">
      <vt:lpstr>Arial</vt:lpstr>
      <vt:lpstr>Calibri</vt:lpstr>
      <vt:lpstr>Calibri Light</vt:lpstr>
      <vt:lpstr>Symbol</vt:lpstr>
      <vt:lpstr>Times New Roman</vt:lpstr>
      <vt:lpstr>Kantoorthema</vt:lpstr>
      <vt:lpstr>Pakket</vt:lpstr>
      <vt:lpstr>Urban design involves more than probable knowledge, cognition, complexity, self-organisation or abduction.</vt:lpstr>
      <vt:lpstr>Your questions? My answers</vt:lpstr>
      <vt:lpstr>A scale paradox</vt:lpstr>
      <vt:lpstr>Your questions? My answers</vt:lpstr>
      <vt:lpstr>Some definitions</vt:lpstr>
      <vt:lpstr>Knowledge (the object of ‘cognitive science’) supposes truth</vt:lpstr>
      <vt:lpstr>Logical deduction transfers truth-values.</vt:lpstr>
      <vt:lpstr>Abduction does not transfer truth-values</vt:lpstr>
      <vt:lpstr>Design supposes possibility (not only truth or probability)</vt:lpstr>
      <vt:lpstr>Three modes of reasoning involved in design</vt:lpstr>
      <vt:lpstr>‘Complexity’ may produce a regular pattern</vt:lpstr>
      <vt:lpstr>Design is shaping new conditions</vt:lpstr>
      <vt:lpstr>Conditional logic determines possibilities</vt:lpstr>
      <vt:lpstr>Some conditional sequences relevant for design</vt:lpstr>
      <vt:lpstr>Hertzberger’s method of reframing</vt:lpstr>
      <vt:lpstr>Break off the cliché’s</vt:lpstr>
      <vt:lpstr>Change the context (set of conditions or suppositions)</vt:lpstr>
      <vt:lpstr>Adapt to the actual context</vt:lpstr>
      <vt:lpstr>PowerPoint-presentatie</vt:lpstr>
      <vt:lpstr>PowerPoint-presentatie</vt:lpstr>
      <vt:lpstr>Reframing the third mode: desirable futures</vt:lpstr>
      <vt:lpstr>Reframe with desirable future impacts</vt:lpstr>
      <vt:lpstr>Fix a probable scenario without design impact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Taeke Marten de Jong</dc:creator>
  <cp:lastModifiedBy>Taeke Marten de Jong</cp:lastModifiedBy>
  <cp:revision>117</cp:revision>
  <cp:lastPrinted>2015-10-18T09:19:09Z</cp:lastPrinted>
  <dcterms:created xsi:type="dcterms:W3CDTF">2015-10-12T13:15:48Z</dcterms:created>
  <dcterms:modified xsi:type="dcterms:W3CDTF">2015-10-18T18:48:55Z</dcterms:modified>
</cp:coreProperties>
</file>